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6"/>
  </p:notesMasterIdLst>
  <p:sldIdLst>
    <p:sldId id="304" r:id="rId5"/>
    <p:sldId id="384" r:id="rId6"/>
    <p:sldId id="422" r:id="rId7"/>
    <p:sldId id="462" r:id="rId8"/>
    <p:sldId id="463" r:id="rId9"/>
    <p:sldId id="484" r:id="rId10"/>
    <p:sldId id="485" r:id="rId11"/>
    <p:sldId id="492" r:id="rId12"/>
    <p:sldId id="493" r:id="rId13"/>
    <p:sldId id="495" r:id="rId14"/>
    <p:sldId id="496" r:id="rId15"/>
    <p:sldId id="497" r:id="rId16"/>
    <p:sldId id="503" r:id="rId17"/>
    <p:sldId id="498" r:id="rId18"/>
    <p:sldId id="478" r:id="rId19"/>
    <p:sldId id="480" r:id="rId20"/>
    <p:sldId id="481" r:id="rId21"/>
    <p:sldId id="482" r:id="rId22"/>
    <p:sldId id="483" r:id="rId23"/>
    <p:sldId id="467" r:id="rId24"/>
    <p:sldId id="42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F77"/>
    <a:srgbClr val="F17FA0"/>
    <a:srgbClr val="F094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67497" autoAdjust="0"/>
  </p:normalViewPr>
  <p:slideViewPr>
    <p:cSldViewPr snapToGrid="0">
      <p:cViewPr varScale="1">
        <p:scale>
          <a:sx n="55" d="100"/>
          <a:sy n="55" d="100"/>
        </p:scale>
        <p:origin x="1670" y="38"/>
      </p:cViewPr>
      <p:guideLst/>
    </p:cSldViewPr>
  </p:slideViewPr>
  <p:notesTextViewPr>
    <p:cViewPr>
      <p:scale>
        <a:sx n="125" d="100"/>
        <a:sy n="12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E9965-AD0F-4E50-8E0A-9158F6974605}" type="datetimeFigureOut">
              <a:rPr lang="en-US" smtClean="0"/>
              <a:t>5/10/2021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A5BC6-7A6E-49FF-BE92-5B65FB7D5264}" type="slidenum">
              <a:rPr lang="en-US" smtClean="0"/>
              <a:t>‹#›</a:t>
            </a:fld>
            <a:endParaRPr lang="en-US" dirty="0"/>
          </a:p>
        </p:txBody>
      </p:sp>
    </p:spTree>
    <p:extLst>
      <p:ext uri="{BB962C8B-B14F-4D97-AF65-F5344CB8AC3E}">
        <p14:creationId xmlns:p14="http://schemas.microsoft.com/office/powerpoint/2010/main" val="377482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to the WIOA Title I Training Video Series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73003-51BB-41C0-9F3E-E8CA1F83DF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35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addition, Measurable Skill Gain can also be demonstrated as academic progress in secondary or post-secondary programs through a report card or transcript for one semester showing that a participant is meeting the State unit’s academic standards.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At the secondary level, this includes providing a transcript or report card that demonstrates achievement of passing grades of D or above in a specific semester.</a:t>
            </a:r>
            <a:endParaRPr lang="en-US" dirty="0"/>
          </a:p>
          <a:p>
            <a:pPr marL="171450" indent="-171450">
              <a:buFont typeface="Arial" panose="020B0604020202020204" pitchFamily="34" charset="0"/>
              <a:buChar char="•"/>
            </a:pPr>
            <a:r>
              <a:rPr lang="en-US" b="0" dirty="0"/>
              <a:t>At the post-secondary level this includes providing a report card or transcript that demonstrates that full-time or part-time credit levels were achieved in a semester based on a participant’s enrollment status.     </a:t>
            </a:r>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10</a:t>
            </a:fld>
            <a:endParaRPr lang="en-US" dirty="0"/>
          </a:p>
        </p:txBody>
      </p:sp>
    </p:spTree>
    <p:extLst>
      <p:ext uri="{BB962C8B-B14F-4D97-AF65-F5344CB8AC3E}">
        <p14:creationId xmlns:p14="http://schemas.microsoft.com/office/powerpoint/2010/main" val="1654498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fourth type of Measurable Skill Gain is a training milestone – which is specific to OJT and Registered Apprenticeship opportunities.  A training milestone is defined as satisfactory or better progress towards established milestones from an employer or training provider. Progress reports and passage of specific exams can demonstrate training milestones.  What is most important here is that local offices work and collaborate with employers and providers providing Apprenticeship and OJT opportunities to establish specific milestones as part of their contract.  </a:t>
            </a:r>
            <a:endParaRPr lang="en-US" b="0" dirty="0"/>
          </a:p>
        </p:txBody>
      </p:sp>
      <p:sp>
        <p:nvSpPr>
          <p:cNvPr id="4" name="Slide Number Placeholder 3"/>
          <p:cNvSpPr>
            <a:spLocks noGrp="1"/>
          </p:cNvSpPr>
          <p:nvPr>
            <p:ph type="sldNum" sz="quarter" idx="5"/>
          </p:nvPr>
        </p:nvSpPr>
        <p:spPr/>
        <p:txBody>
          <a:bodyPr/>
          <a:lstStyle/>
          <a:p>
            <a:fld id="{58CA5BC6-7A6E-49FF-BE92-5B65FB7D5264}" type="slidenum">
              <a:rPr lang="en-US" smtClean="0"/>
              <a:t>11</a:t>
            </a:fld>
            <a:endParaRPr lang="en-US" dirty="0"/>
          </a:p>
        </p:txBody>
      </p:sp>
    </p:spTree>
    <p:extLst>
      <p:ext uri="{BB962C8B-B14F-4D97-AF65-F5344CB8AC3E}">
        <p14:creationId xmlns:p14="http://schemas.microsoft.com/office/powerpoint/2010/main" val="382579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a:t>The last type of Measurable Skill Gain relates to passage of exams that are required for a particular occupation or progress </a:t>
            </a:r>
            <a:r>
              <a:rPr lang="en-US" sz="1800" dirty="0"/>
              <a:t>in attaining technical or occupational skills as demonstrated through a trade-related benchmark. </a:t>
            </a:r>
            <a:r>
              <a:rPr lang="en-US" sz="1800" b="0" dirty="0"/>
              <a:t>Participants demonstrating passing scores on knowledge-based or completion tests that are necessary to obtain a credential for an occupation count towards Measurable Skill gain.  While completion exams are the clearest example, a training sequence may also include other knowledge-based exams that demonstrate progress necessary for a particular occupation.  </a:t>
            </a:r>
            <a:endParaRPr lang="en-US" b="0" dirty="0"/>
          </a:p>
        </p:txBody>
      </p:sp>
      <p:sp>
        <p:nvSpPr>
          <p:cNvPr id="4" name="Slide Number Placeholder 3"/>
          <p:cNvSpPr>
            <a:spLocks noGrp="1"/>
          </p:cNvSpPr>
          <p:nvPr>
            <p:ph type="sldNum" sz="quarter" idx="5"/>
          </p:nvPr>
        </p:nvSpPr>
        <p:spPr/>
        <p:txBody>
          <a:bodyPr/>
          <a:lstStyle/>
          <a:p>
            <a:fld id="{58CA5BC6-7A6E-49FF-BE92-5B65FB7D5264}" type="slidenum">
              <a:rPr lang="en-US" smtClean="0"/>
              <a:t>12</a:t>
            </a:fld>
            <a:endParaRPr lang="en-US" dirty="0"/>
          </a:p>
        </p:txBody>
      </p:sp>
    </p:spTree>
    <p:extLst>
      <p:ext uri="{BB962C8B-B14F-4D97-AF65-F5344CB8AC3E}">
        <p14:creationId xmlns:p14="http://schemas.microsoft.com/office/powerpoint/2010/main" val="1343569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couple additional notes about Measurable Skill Gain Performance.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Participants who are currently attending a training or educational program (including all in-school youth) are included in the MSG performance measure</a:t>
            </a:r>
          </a:p>
          <a:p>
            <a:pPr marL="171450" indent="-171450">
              <a:spcAft>
                <a:spcPts val="1400"/>
              </a:spcAft>
              <a:buFont typeface="Arial" panose="020B0604020202020204" pitchFamily="34" charset="0"/>
              <a:buChar char="•"/>
            </a:pPr>
            <a:r>
              <a:rPr lang="en-US" sz="1200" dirty="0"/>
              <a:t>MSG is a measure based on who participates in training and educational programs each program year.</a:t>
            </a:r>
          </a:p>
          <a:p>
            <a:pPr marL="171450" indent="-171450">
              <a:spcAft>
                <a:spcPts val="1400"/>
              </a:spcAft>
              <a:buFont typeface="Arial" panose="020B0604020202020204" pitchFamily="34" charset="0"/>
              <a:buChar char="•"/>
            </a:pPr>
            <a:r>
              <a:rPr lang="en-US" sz="1200" dirty="0"/>
              <a:t>For this reason, skill gains should be documented as soon as an MSG is achieved during a program year.</a:t>
            </a:r>
          </a:p>
          <a:p>
            <a:pPr marL="171450" indent="-171450">
              <a:spcAft>
                <a:spcPts val="1400"/>
              </a:spcAft>
              <a:buFont typeface="Arial" panose="020B0604020202020204" pitchFamily="34" charset="0"/>
              <a:buChar char="•"/>
            </a:pPr>
            <a:r>
              <a:rPr lang="en-US" sz="1200" b="0" dirty="0"/>
              <a:t>Once a Measurable Skills Gain is documented for the current program year, no other achievement will count towards MSG performance for that individual, even if the participant enrolls in another education or training activity during the program year. </a:t>
            </a:r>
          </a:p>
          <a:p>
            <a:pPr marL="171450" indent="-171450">
              <a:spcAft>
                <a:spcPts val="1400"/>
              </a:spcAft>
              <a:buFont typeface="Arial" panose="020B0604020202020204" pitchFamily="34" charset="0"/>
              <a:buChar char="•"/>
            </a:pPr>
            <a:r>
              <a:rPr lang="en-US" sz="1200" dirty="0"/>
              <a:t>If the participant’s enrollment in education or training carries over into a new program year, a skills gain must also be documented for the new program year.</a:t>
            </a:r>
          </a:p>
          <a:p>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13</a:t>
            </a:fld>
            <a:endParaRPr lang="en-US" dirty="0"/>
          </a:p>
        </p:txBody>
      </p:sp>
    </p:spTree>
    <p:extLst>
      <p:ext uri="{BB962C8B-B14F-4D97-AF65-F5344CB8AC3E}">
        <p14:creationId xmlns:p14="http://schemas.microsoft.com/office/powerpoint/2010/main" val="277294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last notes about the Measurable Skill Gain 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Individual Training Accounts (ITA) and Customized Training, the documentation of attainment of skills progression must be completed  by the training provider or employer.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Individuals who receive only incumbent worker training are not included in WIOA performance indicator calculations. However, State and local areas are still required to report participant and performance data on all individuals who receive only incumbent worker training, which includes the MSG performance indicator.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5"/>
          </p:nvPr>
        </p:nvSpPr>
        <p:spPr/>
        <p:txBody>
          <a:bodyPr/>
          <a:lstStyle/>
          <a:p>
            <a:fld id="{58CA5BC6-7A6E-49FF-BE92-5B65FB7D5264}" type="slidenum">
              <a:rPr lang="en-US" smtClean="0"/>
              <a:t>14</a:t>
            </a:fld>
            <a:endParaRPr lang="en-US" dirty="0"/>
          </a:p>
        </p:txBody>
      </p:sp>
    </p:spTree>
    <p:extLst>
      <p:ext uri="{BB962C8B-B14F-4D97-AF65-F5344CB8AC3E}">
        <p14:creationId xmlns:p14="http://schemas.microsoft.com/office/powerpoint/2010/main" val="4294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Measurable Skill Gains must be documented in AOSOS.  Measurable Skill Gains are entered in the Training Outcomes tab in Services.  To add a Measurable Skill Gain - click on the Add Outcomes button.</a:t>
            </a:r>
          </a:p>
        </p:txBody>
      </p:sp>
      <p:sp>
        <p:nvSpPr>
          <p:cNvPr id="4" name="Slide Number Placeholder 3"/>
          <p:cNvSpPr>
            <a:spLocks noGrp="1"/>
          </p:cNvSpPr>
          <p:nvPr>
            <p:ph type="sldNum" sz="quarter" idx="5"/>
          </p:nvPr>
        </p:nvSpPr>
        <p:spPr/>
        <p:txBody>
          <a:bodyPr/>
          <a:lstStyle/>
          <a:p>
            <a:fld id="{58CA5BC6-7A6E-49FF-BE92-5B65FB7D5264}" type="slidenum">
              <a:rPr lang="en-US" smtClean="0"/>
              <a:t>15</a:t>
            </a:fld>
            <a:endParaRPr lang="en-US" dirty="0"/>
          </a:p>
        </p:txBody>
      </p:sp>
    </p:spTree>
    <p:extLst>
      <p:ext uri="{BB962C8B-B14F-4D97-AF65-F5344CB8AC3E}">
        <p14:creationId xmlns:p14="http://schemas.microsoft.com/office/powerpoint/2010/main" val="175485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training and education program should be entered in all of the fields with green dots</a:t>
            </a:r>
          </a:p>
        </p:txBody>
      </p:sp>
      <p:sp>
        <p:nvSpPr>
          <p:cNvPr id="4" name="Slide Number Placeholder 3"/>
          <p:cNvSpPr>
            <a:spLocks noGrp="1"/>
          </p:cNvSpPr>
          <p:nvPr>
            <p:ph type="sldNum" sz="quarter" idx="5"/>
          </p:nvPr>
        </p:nvSpPr>
        <p:spPr/>
        <p:txBody>
          <a:bodyPr/>
          <a:lstStyle/>
          <a:p>
            <a:fld id="{58CA5BC6-7A6E-49FF-BE92-5B65FB7D5264}" type="slidenum">
              <a:rPr lang="en-US" smtClean="0"/>
              <a:t>16</a:t>
            </a:fld>
            <a:endParaRPr lang="en-US" dirty="0"/>
          </a:p>
        </p:txBody>
      </p:sp>
    </p:spTree>
    <p:extLst>
      <p:ext uri="{BB962C8B-B14F-4D97-AF65-F5344CB8AC3E}">
        <p14:creationId xmlns:p14="http://schemas.microsoft.com/office/powerpoint/2010/main" val="272144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enter a specific skill gain related to this outcome, click on the outcome details button.</a:t>
            </a:r>
          </a:p>
        </p:txBody>
      </p:sp>
      <p:sp>
        <p:nvSpPr>
          <p:cNvPr id="4" name="Slide Number Placeholder 3"/>
          <p:cNvSpPr>
            <a:spLocks noGrp="1"/>
          </p:cNvSpPr>
          <p:nvPr>
            <p:ph type="sldNum" sz="quarter" idx="5"/>
          </p:nvPr>
        </p:nvSpPr>
        <p:spPr/>
        <p:txBody>
          <a:bodyPr/>
          <a:lstStyle/>
          <a:p>
            <a:fld id="{58CA5BC6-7A6E-49FF-BE92-5B65FB7D5264}" type="slidenum">
              <a:rPr lang="en-US" smtClean="0"/>
              <a:t>17</a:t>
            </a:fld>
            <a:endParaRPr lang="en-US" dirty="0"/>
          </a:p>
        </p:txBody>
      </p:sp>
    </p:spTree>
    <p:extLst>
      <p:ext uri="{BB962C8B-B14F-4D97-AF65-F5344CB8AC3E}">
        <p14:creationId xmlns:p14="http://schemas.microsoft.com/office/powerpoint/2010/main" val="106930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need to click add on the training outcomes details box that pops up.</a:t>
            </a:r>
          </a:p>
        </p:txBody>
      </p:sp>
      <p:sp>
        <p:nvSpPr>
          <p:cNvPr id="4" name="Slide Number Placeholder 3"/>
          <p:cNvSpPr>
            <a:spLocks noGrp="1"/>
          </p:cNvSpPr>
          <p:nvPr>
            <p:ph type="sldNum" sz="quarter" idx="5"/>
          </p:nvPr>
        </p:nvSpPr>
        <p:spPr/>
        <p:txBody>
          <a:bodyPr/>
          <a:lstStyle/>
          <a:p>
            <a:fld id="{58CA5BC6-7A6E-49FF-BE92-5B65FB7D5264}" type="slidenum">
              <a:rPr lang="en-US" smtClean="0"/>
              <a:t>18</a:t>
            </a:fld>
            <a:endParaRPr lang="en-US" dirty="0"/>
          </a:p>
        </p:txBody>
      </p:sp>
    </p:spTree>
    <p:extLst>
      <p:ext uri="{BB962C8B-B14F-4D97-AF65-F5344CB8AC3E}">
        <p14:creationId xmlns:p14="http://schemas.microsoft.com/office/powerpoint/2010/main" val="285323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specific information about the date, type, and relevant details about the Measurable skill gain.</a:t>
            </a:r>
          </a:p>
        </p:txBody>
      </p:sp>
      <p:sp>
        <p:nvSpPr>
          <p:cNvPr id="4" name="Slide Number Placeholder 3"/>
          <p:cNvSpPr>
            <a:spLocks noGrp="1"/>
          </p:cNvSpPr>
          <p:nvPr>
            <p:ph type="sldNum" sz="quarter" idx="5"/>
          </p:nvPr>
        </p:nvSpPr>
        <p:spPr/>
        <p:txBody>
          <a:bodyPr/>
          <a:lstStyle/>
          <a:p>
            <a:fld id="{58CA5BC6-7A6E-49FF-BE92-5B65FB7D5264}" type="slidenum">
              <a:rPr lang="en-US" smtClean="0"/>
              <a:t>19</a:t>
            </a:fld>
            <a:endParaRPr lang="en-US" dirty="0"/>
          </a:p>
        </p:txBody>
      </p:sp>
    </p:spTree>
    <p:extLst>
      <p:ext uri="{BB962C8B-B14F-4D97-AF65-F5344CB8AC3E}">
        <p14:creationId xmlns:p14="http://schemas.microsoft.com/office/powerpoint/2010/main" val="51270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series focuses on seven specific topics that are key to successful implementation of WIOA programs.  This training focuses specifically on Measurable Skill Gain.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73003-51BB-41C0-9F3E-E8CA1F83DF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67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documentation in AOSOS, specific documents and documentation related to the Measurable Skill gain highlighted in this video should be included in the paper file or as uploaded attachments in AOSOS.  As discussed in this video, this can include a variety of documents.</a:t>
            </a:r>
          </a:p>
        </p:txBody>
      </p:sp>
      <p:sp>
        <p:nvSpPr>
          <p:cNvPr id="4" name="Slide Number Placeholder 3"/>
          <p:cNvSpPr>
            <a:spLocks noGrp="1"/>
          </p:cNvSpPr>
          <p:nvPr>
            <p:ph type="sldNum" sz="quarter" idx="5"/>
          </p:nvPr>
        </p:nvSpPr>
        <p:spPr/>
        <p:txBody>
          <a:bodyPr/>
          <a:lstStyle/>
          <a:p>
            <a:fld id="{58CA5BC6-7A6E-49FF-BE92-5B65FB7D5264}" type="slidenum">
              <a:rPr lang="en-US" smtClean="0"/>
              <a:t>20</a:t>
            </a:fld>
            <a:endParaRPr lang="en-US" dirty="0"/>
          </a:p>
        </p:txBody>
      </p:sp>
    </p:spTree>
    <p:extLst>
      <p:ext uri="{BB962C8B-B14F-4D97-AF65-F5344CB8AC3E}">
        <p14:creationId xmlns:p14="http://schemas.microsoft.com/office/powerpoint/2010/main" val="325523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summary of Measurable Skill Gain.  Additional resources including NJDOL’s policies, a series of training tutorials on AOSOS, as well as work experience materials on Workforce GPS may help to augment knowledge of concepts highlighted in this training.  If you don’t have access to these materials or have any additional questions, don’t hesitate to reach out to us at WIOApolicy@dol.nj.gov.  Also, don’t forget to subscribe to this YouTube channel for information about future videos, just click on the subscribe button. Thank you.</a:t>
            </a:r>
          </a:p>
        </p:txBody>
      </p:sp>
      <p:sp>
        <p:nvSpPr>
          <p:cNvPr id="4" name="Slide Number Placeholder 3"/>
          <p:cNvSpPr>
            <a:spLocks noGrp="1"/>
          </p:cNvSpPr>
          <p:nvPr>
            <p:ph type="sldNum" sz="quarter" idx="5"/>
          </p:nvPr>
        </p:nvSpPr>
        <p:spPr/>
        <p:txBody>
          <a:bodyPr/>
          <a:lstStyle/>
          <a:p>
            <a:fld id="{BF673003-51BB-41C0-9F3E-E8CA1F83DFF1}" type="slidenum">
              <a:rPr lang="en-US" smtClean="0"/>
              <a:t>21</a:t>
            </a:fld>
            <a:endParaRPr lang="en-US"/>
          </a:p>
        </p:txBody>
      </p:sp>
    </p:spTree>
    <p:extLst>
      <p:ext uri="{BB962C8B-B14F-4D97-AF65-F5344CB8AC3E}">
        <p14:creationId xmlns:p14="http://schemas.microsoft.com/office/powerpoint/2010/main" val="32697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find New Jersey’s Measurable Skill Gains policy in the Workforce Professional Resources section of the NJ WIOA website.  </a:t>
            </a:r>
          </a:p>
        </p:txBody>
      </p:sp>
      <p:sp>
        <p:nvSpPr>
          <p:cNvPr id="4" name="Slide Number Placeholder 3"/>
          <p:cNvSpPr>
            <a:spLocks noGrp="1"/>
          </p:cNvSpPr>
          <p:nvPr>
            <p:ph type="sldNum" sz="quarter" idx="5"/>
          </p:nvPr>
        </p:nvSpPr>
        <p:spPr/>
        <p:txBody>
          <a:bodyPr/>
          <a:lstStyle/>
          <a:p>
            <a:fld id="{BF673003-51BB-41C0-9F3E-E8CA1F83DFF1}" type="slidenum">
              <a:rPr lang="en-US" smtClean="0"/>
              <a:t>3</a:t>
            </a:fld>
            <a:endParaRPr lang="en-US"/>
          </a:p>
        </p:txBody>
      </p:sp>
    </p:spTree>
    <p:extLst>
      <p:ext uri="{BB962C8B-B14F-4D97-AF65-F5344CB8AC3E}">
        <p14:creationId xmlns:p14="http://schemas.microsoft.com/office/powerpoint/2010/main" val="195248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policies that have been issued by NJDOL are available in the NJ Workforce Innovation Notices section.  </a:t>
            </a:r>
          </a:p>
        </p:txBody>
      </p:sp>
      <p:sp>
        <p:nvSpPr>
          <p:cNvPr id="4" name="Slide Number Placeholder 3"/>
          <p:cNvSpPr>
            <a:spLocks noGrp="1"/>
          </p:cNvSpPr>
          <p:nvPr>
            <p:ph type="sldNum" sz="quarter" idx="5"/>
          </p:nvPr>
        </p:nvSpPr>
        <p:spPr/>
        <p:txBody>
          <a:bodyPr/>
          <a:lstStyle/>
          <a:p>
            <a:fld id="{BF673003-51BB-41C0-9F3E-E8CA1F83DFF1}" type="slidenum">
              <a:rPr lang="en-US" smtClean="0"/>
              <a:t>4</a:t>
            </a:fld>
            <a:endParaRPr lang="en-US"/>
          </a:p>
        </p:txBody>
      </p:sp>
    </p:spTree>
    <p:extLst>
      <p:ext uri="{BB962C8B-B14F-4D97-AF65-F5344CB8AC3E}">
        <p14:creationId xmlns:p14="http://schemas.microsoft.com/office/powerpoint/2010/main" val="297197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Including specifically the Measurable Skill Gain policy, NJWIN 8-17. </a:t>
            </a:r>
          </a:p>
        </p:txBody>
      </p:sp>
      <p:sp>
        <p:nvSpPr>
          <p:cNvPr id="4" name="Slide Number Placeholder 3"/>
          <p:cNvSpPr>
            <a:spLocks noGrp="1"/>
          </p:cNvSpPr>
          <p:nvPr>
            <p:ph type="sldNum" sz="quarter" idx="5"/>
          </p:nvPr>
        </p:nvSpPr>
        <p:spPr/>
        <p:txBody>
          <a:bodyPr/>
          <a:lstStyle/>
          <a:p>
            <a:fld id="{BF673003-51BB-41C0-9F3E-E8CA1F83DFF1}" type="slidenum">
              <a:rPr lang="en-US" smtClean="0"/>
              <a:t>5</a:t>
            </a:fld>
            <a:endParaRPr lang="en-US"/>
          </a:p>
        </p:txBody>
      </p:sp>
    </p:spTree>
    <p:extLst>
      <p:ext uri="{BB962C8B-B14F-4D97-AF65-F5344CB8AC3E}">
        <p14:creationId xmlns:p14="http://schemas.microsoft.com/office/powerpoint/2010/main" val="176150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Measurable Skill Gains measure the interim progress of participants in acquiring knowledge and skills among individuals who are enrolled in education or training services; this measure is intended to capture important progressions within a variety of educational opportunities available through WIOA.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basic literacy and numeracy programs focused on academic development to on-the-job training opportunities that support individuals occupational skills development in an employment setting, and across various secondary and post-secondary programs, measurable skill gains offer an opportunity for getting credit for knowledge and skill development of participants.</a:t>
            </a:r>
          </a:p>
          <a:p>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6</a:t>
            </a:fld>
            <a:endParaRPr lang="en-US" dirty="0"/>
          </a:p>
        </p:txBody>
      </p:sp>
    </p:spTree>
    <p:extLst>
      <p:ext uri="{BB962C8B-B14F-4D97-AF65-F5344CB8AC3E}">
        <p14:creationId xmlns:p14="http://schemas.microsoft.com/office/powerpoint/2010/main" val="332828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includes five types of Measurable Skill Gains that define skill gains across these different education/training pathways.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An increase in educational functioning level</a:t>
            </a:r>
          </a:p>
          <a:p>
            <a:r>
              <a:rPr lang="en-US" dirty="0"/>
              <a:t>2. Attainment of a secondary school diploma or recognized equivalent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Report cards or transcripts demonstrating progress in secondary or post-secondary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Training milestones specific to Apprenticeship and On-the-Job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Passage of exams  We’ll spend time diving into each of these areas.</a:t>
            </a:r>
          </a:p>
        </p:txBody>
      </p:sp>
      <p:sp>
        <p:nvSpPr>
          <p:cNvPr id="4" name="Slide Number Placeholder 3"/>
          <p:cNvSpPr>
            <a:spLocks noGrp="1"/>
          </p:cNvSpPr>
          <p:nvPr>
            <p:ph type="sldNum" sz="quarter" idx="5"/>
          </p:nvPr>
        </p:nvSpPr>
        <p:spPr/>
        <p:txBody>
          <a:bodyPr/>
          <a:lstStyle/>
          <a:p>
            <a:fld id="{58CA5BC6-7A6E-49FF-BE92-5B65FB7D5264}" type="slidenum">
              <a:rPr lang="en-US" smtClean="0"/>
              <a:t>7</a:t>
            </a:fld>
            <a:endParaRPr lang="en-US" dirty="0"/>
          </a:p>
        </p:txBody>
      </p:sp>
    </p:spTree>
    <p:extLst>
      <p:ext uri="{BB962C8B-B14F-4D97-AF65-F5344CB8AC3E}">
        <p14:creationId xmlns:p14="http://schemas.microsoft.com/office/powerpoint/2010/main" val="143694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dirty="0"/>
              <a:t>Educational Functioning Level (EFL) is defined as documented achievement of at least one educational functional level of a participant who is receiving instruction below the post-secondary </a:t>
            </a:r>
            <a:r>
              <a:rPr lang="en-US" dirty="0"/>
              <a:t>education level.</a:t>
            </a:r>
          </a:p>
          <a:p>
            <a:pPr marL="0" lvl="0" indent="0">
              <a:buNone/>
            </a:pPr>
            <a:endParaRPr lang="en-US" dirty="0"/>
          </a:p>
          <a:p>
            <a:pPr marL="0" lvl="0" indent="0">
              <a:buNone/>
            </a:pPr>
            <a:r>
              <a:rPr lang="en-US" b="1" dirty="0"/>
              <a:t>EFL may be measured by the following:</a:t>
            </a:r>
          </a:p>
          <a:p>
            <a:pPr marL="171450" lvl="0" indent="-171450">
              <a:buFont typeface="Arial" panose="020B0604020202020204" pitchFamily="34" charset="0"/>
              <a:buChar char="•"/>
            </a:pPr>
            <a:r>
              <a:rPr lang="en-US" dirty="0"/>
              <a:t>A basic skills pre and post-test which demonstrates an advancement of an educational level, which can documented with results from an approved basic skills pre-and post-test (e.g., CASAS) </a:t>
            </a:r>
            <a:r>
              <a:rPr lang="en-US" b="1" dirty="0"/>
              <a:t>showing at least</a:t>
            </a:r>
            <a:r>
              <a:rPr lang="en-US" dirty="0"/>
              <a:t> </a:t>
            </a:r>
            <a:r>
              <a:rPr lang="en-US" b="1" dirty="0"/>
              <a:t>one educational functioning level within the program year.</a:t>
            </a:r>
            <a:r>
              <a:rPr lang="en-US" dirty="0"/>
              <a:t> </a:t>
            </a:r>
          </a:p>
          <a:p>
            <a:pPr marL="171450" lvl="0" indent="-171450">
              <a:buFont typeface="Arial" panose="020B0604020202020204" pitchFamily="34" charset="0"/>
              <a:buChar char="•"/>
            </a:pPr>
            <a:r>
              <a:rPr lang="en-US" sz="1200" dirty="0"/>
              <a:t>The award of credits or units towards a secondary school diploma or its recognized equivalent among individuals attending a secondary school program.  Documentation includes official transcripts and report cards or a letter from an educational provider.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Enrollment in post-secondary education or training (among specifically individuals who exit the program below the post-secondary level). This can be documented through a school enrollment or registration form, or a copy of a class schedule.  </a:t>
            </a:r>
            <a:endParaRPr lang="en-US" sz="1200" b="1" dirty="0"/>
          </a:p>
          <a:p>
            <a:endParaRPr lang="en-US" dirty="0"/>
          </a:p>
        </p:txBody>
      </p:sp>
      <p:sp>
        <p:nvSpPr>
          <p:cNvPr id="4" name="Slide Number Placeholder 3"/>
          <p:cNvSpPr>
            <a:spLocks noGrp="1"/>
          </p:cNvSpPr>
          <p:nvPr>
            <p:ph type="sldNum" sz="quarter" idx="5"/>
          </p:nvPr>
        </p:nvSpPr>
        <p:spPr/>
        <p:txBody>
          <a:bodyPr/>
          <a:lstStyle/>
          <a:p>
            <a:fld id="{58CA5BC6-7A6E-49FF-BE92-5B65FB7D5264}" type="slidenum">
              <a:rPr lang="en-US" smtClean="0"/>
              <a:t>8</a:t>
            </a:fld>
            <a:endParaRPr lang="en-US" dirty="0"/>
          </a:p>
        </p:txBody>
      </p:sp>
    </p:spTree>
    <p:extLst>
      <p:ext uri="{BB962C8B-B14F-4D97-AF65-F5344CB8AC3E}">
        <p14:creationId xmlns:p14="http://schemas.microsoft.com/office/powerpoint/2010/main" val="401779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Attainment of a secondary school diploma or recognized equivalent is the second type of measurable skill gain.  This can be documented with a high school diploma, an official secondary transcript, or certification of passing scores on all HSE sections.</a:t>
            </a:r>
          </a:p>
        </p:txBody>
      </p:sp>
      <p:sp>
        <p:nvSpPr>
          <p:cNvPr id="4" name="Slide Number Placeholder 3"/>
          <p:cNvSpPr>
            <a:spLocks noGrp="1"/>
          </p:cNvSpPr>
          <p:nvPr>
            <p:ph type="sldNum" sz="quarter" idx="5"/>
          </p:nvPr>
        </p:nvSpPr>
        <p:spPr/>
        <p:txBody>
          <a:bodyPr/>
          <a:lstStyle/>
          <a:p>
            <a:fld id="{58CA5BC6-7A6E-49FF-BE92-5B65FB7D5264}" type="slidenum">
              <a:rPr lang="en-US" smtClean="0"/>
              <a:t>9</a:t>
            </a:fld>
            <a:endParaRPr lang="en-US" dirty="0"/>
          </a:p>
        </p:txBody>
      </p:sp>
    </p:spTree>
    <p:extLst>
      <p:ext uri="{BB962C8B-B14F-4D97-AF65-F5344CB8AC3E}">
        <p14:creationId xmlns:p14="http://schemas.microsoft.com/office/powerpoint/2010/main" val="390875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73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716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113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1085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13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6377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64073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2275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3715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5/10/2021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6112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838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5/10/2021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293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notesSlide" Target="../notesSlides/notesSlide1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hyperlink" Target="https://performancereporting.workforcegps.org/resources/2018/07/30/12/57/Measurable-Skill-Gains-E-Learning-Module" TargetMode="Externa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hyperlink" Target="https://www.nj.gov/labor/wioa/resources/" TargetMode="External"/><Relationship Id="rId5" Type="http://schemas.openxmlformats.org/officeDocument/2006/relationships/hyperlink" Target="https://towork.dol.state.nj.us/aosostrainingmaterials/_layouts/15/start.aspx#/" TargetMode="External"/><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png"/><Relationship Id="rId10" Type="http://schemas.openxmlformats.org/officeDocument/2006/relationships/image" Target="../media/image9.svg"/><Relationship Id="rId4" Type="http://schemas.openxmlformats.org/officeDocument/2006/relationships/notesSlide" Target="../notesSlides/notesSlide8.xml"/><Relationship Id="rId9" Type="http://schemas.openxmlformats.org/officeDocument/2006/relationships/image" Target="../media/image8.png"/><Relationship Id="rId1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svg"/><Relationship Id="rId11" Type="http://schemas.openxmlformats.org/officeDocument/2006/relationships/image" Target="../media/image1.pn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notesSlide" Target="../notesSlides/notesSlide9.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E3D3-B387-46F6-B2E2-BF1A9F218A93}"/>
              </a:ext>
            </a:extLst>
          </p:cNvPr>
          <p:cNvSpPr>
            <a:spLocks noGrp="1"/>
          </p:cNvSpPr>
          <p:nvPr>
            <p:ph type="ctrTitle"/>
          </p:nvPr>
        </p:nvSpPr>
        <p:spPr/>
        <p:txBody>
          <a:bodyPr/>
          <a:lstStyle/>
          <a:p>
            <a:r>
              <a:rPr lang="en-US" dirty="0"/>
              <a:t>Measurable Skill Gain</a:t>
            </a:r>
          </a:p>
        </p:txBody>
      </p:sp>
      <p:sp>
        <p:nvSpPr>
          <p:cNvPr id="3" name="Subtitle 2">
            <a:extLst>
              <a:ext uri="{FF2B5EF4-FFF2-40B4-BE49-F238E27FC236}">
                <a16:creationId xmlns:a16="http://schemas.microsoft.com/office/drawing/2014/main" id="{BAAEFC9C-470A-40FB-9979-1E88A3866D6B}"/>
              </a:ext>
            </a:extLst>
          </p:cNvPr>
          <p:cNvSpPr>
            <a:spLocks noGrp="1"/>
          </p:cNvSpPr>
          <p:nvPr>
            <p:ph type="subTitle" idx="1"/>
          </p:nvPr>
        </p:nvSpPr>
        <p:spPr/>
        <p:txBody>
          <a:bodyPr/>
          <a:lstStyle/>
          <a:p>
            <a:r>
              <a:rPr lang="en-US" dirty="0" err="1"/>
              <a:t>Wioa</a:t>
            </a:r>
            <a:r>
              <a:rPr lang="en-US" dirty="0"/>
              <a:t> Title 1 training video series – April 2021</a:t>
            </a:r>
          </a:p>
        </p:txBody>
      </p:sp>
      <p:pic>
        <p:nvPicPr>
          <p:cNvPr id="4" name="Audio 3">
            <a:hlinkClick r:id="" action="ppaction://media"/>
            <a:extLst>
              <a:ext uri="{FF2B5EF4-FFF2-40B4-BE49-F238E27FC236}">
                <a16:creationId xmlns:a16="http://schemas.microsoft.com/office/drawing/2014/main" id="{B0AB0573-EFBF-4D65-8078-955B3EC2AE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41288059"/>
      </p:ext>
    </p:extLst>
  </p:cSld>
  <p:clrMapOvr>
    <a:masterClrMapping/>
  </p:clrMapOvr>
  <mc:AlternateContent xmlns:mc="http://schemas.openxmlformats.org/markup-compatibility/2006" xmlns:p14="http://schemas.microsoft.com/office/powerpoint/2010/main">
    <mc:Choice Requires="p14">
      <p:transition spd="slow" p14:dur="2000" advTm="4444"/>
    </mc:Choice>
    <mc:Fallback xmlns="">
      <p:transition spd="slow" advTm="4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F6AD6D-B0B3-4512-B143-B921AD87C873}"/>
              </a:ext>
            </a:extLst>
          </p:cNvPr>
          <p:cNvSpPr/>
          <p:nvPr/>
        </p:nvSpPr>
        <p:spPr>
          <a:xfrm>
            <a:off x="1119756" y="491906"/>
            <a:ext cx="10071463" cy="69681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Report Card or Transcript</a:t>
            </a:r>
          </a:p>
        </p:txBody>
      </p:sp>
      <p:sp>
        <p:nvSpPr>
          <p:cNvPr id="3" name="Rectangle 2">
            <a:extLst>
              <a:ext uri="{FF2B5EF4-FFF2-40B4-BE49-F238E27FC236}">
                <a16:creationId xmlns:a16="http://schemas.microsoft.com/office/drawing/2014/main" id="{BF700870-01FA-41A4-BA72-E8731FC7C3FC}"/>
              </a:ext>
            </a:extLst>
          </p:cNvPr>
          <p:cNvSpPr/>
          <p:nvPr/>
        </p:nvSpPr>
        <p:spPr>
          <a:xfrm>
            <a:off x="2700759" y="1381207"/>
            <a:ext cx="7450238" cy="707886"/>
          </a:xfrm>
          <a:prstGeom prst="rect">
            <a:avLst/>
          </a:prstGeom>
        </p:spPr>
        <p:txBody>
          <a:bodyPr wrap="square">
            <a:spAutoFit/>
          </a:bodyPr>
          <a:lstStyle/>
          <a:p>
            <a:pPr algn="ctr"/>
            <a:r>
              <a:rPr lang="en-US" sz="2000" b="1" dirty="0"/>
              <a:t>Secondary or post-secondary report card or transcript that shows a participant is meeting academic standards  </a:t>
            </a:r>
          </a:p>
        </p:txBody>
      </p:sp>
      <p:sp>
        <p:nvSpPr>
          <p:cNvPr id="4" name="Rectangle 3">
            <a:extLst>
              <a:ext uri="{FF2B5EF4-FFF2-40B4-BE49-F238E27FC236}">
                <a16:creationId xmlns:a16="http://schemas.microsoft.com/office/drawing/2014/main" id="{8FA2D9BD-C6E7-42DB-BB4E-720325F446A1}"/>
              </a:ext>
            </a:extLst>
          </p:cNvPr>
          <p:cNvSpPr/>
          <p:nvPr/>
        </p:nvSpPr>
        <p:spPr>
          <a:xfrm>
            <a:off x="1481559" y="2800845"/>
            <a:ext cx="2961020" cy="1404991"/>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Secondary transcript or report card </a:t>
            </a:r>
            <a:r>
              <a:rPr lang="en-US" dirty="0">
                <a:solidFill>
                  <a:schemeClr val="tx1"/>
                </a:solidFill>
              </a:rPr>
              <a:t>demonstrating achievement of passing grades of D or above</a:t>
            </a:r>
          </a:p>
        </p:txBody>
      </p:sp>
      <p:sp>
        <p:nvSpPr>
          <p:cNvPr id="5" name="Rectangle 4">
            <a:extLst>
              <a:ext uri="{FF2B5EF4-FFF2-40B4-BE49-F238E27FC236}">
                <a16:creationId xmlns:a16="http://schemas.microsoft.com/office/drawing/2014/main" id="{60CF3245-2A06-4EE5-8AD6-BD3BDA573438}"/>
              </a:ext>
            </a:extLst>
          </p:cNvPr>
          <p:cNvSpPr/>
          <p:nvPr/>
        </p:nvSpPr>
        <p:spPr>
          <a:xfrm>
            <a:off x="1481559" y="4438874"/>
            <a:ext cx="2961020" cy="1315711"/>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Post-secondary transcript or report card </a:t>
            </a:r>
            <a:r>
              <a:rPr lang="en-US" dirty="0">
                <a:solidFill>
                  <a:schemeClr val="tx1"/>
                </a:solidFill>
              </a:rPr>
              <a:t>demonstrating achievement of credits and good academic standing</a:t>
            </a:r>
          </a:p>
        </p:txBody>
      </p:sp>
      <p:cxnSp>
        <p:nvCxnSpPr>
          <p:cNvPr id="6" name="Straight Arrow Connector 5">
            <a:extLst>
              <a:ext uri="{FF2B5EF4-FFF2-40B4-BE49-F238E27FC236}">
                <a16:creationId xmlns:a16="http://schemas.microsoft.com/office/drawing/2014/main" id="{09785C1A-AFB2-4F7A-86D7-0EEB43457DBA}"/>
              </a:ext>
            </a:extLst>
          </p:cNvPr>
          <p:cNvCxnSpPr>
            <a:cxnSpLocks/>
            <a:stCxn id="4" idx="3"/>
          </p:cNvCxnSpPr>
          <p:nvPr/>
        </p:nvCxnSpPr>
        <p:spPr>
          <a:xfrm flipV="1">
            <a:off x="4442579" y="3497673"/>
            <a:ext cx="6748640" cy="5668"/>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A67702-06A9-4E4E-8284-40046B129176}"/>
              </a:ext>
            </a:extLst>
          </p:cNvPr>
          <p:cNvSpPr txBox="1"/>
          <p:nvPr/>
        </p:nvSpPr>
        <p:spPr>
          <a:xfrm>
            <a:off x="6981606" y="2252289"/>
            <a:ext cx="1670586" cy="369332"/>
          </a:xfrm>
          <a:prstGeom prst="rect">
            <a:avLst/>
          </a:prstGeom>
          <a:noFill/>
        </p:spPr>
        <p:txBody>
          <a:bodyPr wrap="none" rtlCol="0">
            <a:spAutoFit/>
          </a:bodyPr>
          <a:lstStyle/>
          <a:p>
            <a:r>
              <a:rPr lang="en-US" b="1" dirty="0"/>
              <a:t>Documentation</a:t>
            </a:r>
          </a:p>
        </p:txBody>
      </p:sp>
      <p:sp>
        <p:nvSpPr>
          <p:cNvPr id="12" name="TextBox 11">
            <a:extLst>
              <a:ext uri="{FF2B5EF4-FFF2-40B4-BE49-F238E27FC236}">
                <a16:creationId xmlns:a16="http://schemas.microsoft.com/office/drawing/2014/main" id="{EF0E22DB-E6AD-4570-BEBC-D06D09665982}"/>
              </a:ext>
            </a:extLst>
          </p:cNvPr>
          <p:cNvSpPr txBox="1"/>
          <p:nvPr/>
        </p:nvSpPr>
        <p:spPr>
          <a:xfrm>
            <a:off x="2447120" y="2343592"/>
            <a:ext cx="1029897" cy="369332"/>
          </a:xfrm>
          <a:prstGeom prst="rect">
            <a:avLst/>
          </a:prstGeom>
          <a:noFill/>
        </p:spPr>
        <p:txBody>
          <a:bodyPr wrap="none" rtlCol="0">
            <a:spAutoFit/>
          </a:bodyPr>
          <a:lstStyle/>
          <a:p>
            <a:r>
              <a:rPr lang="en-US" b="1" dirty="0"/>
              <a:t>Evidence</a:t>
            </a:r>
          </a:p>
        </p:txBody>
      </p:sp>
      <p:cxnSp>
        <p:nvCxnSpPr>
          <p:cNvPr id="13" name="Straight Arrow Connector 12">
            <a:extLst>
              <a:ext uri="{FF2B5EF4-FFF2-40B4-BE49-F238E27FC236}">
                <a16:creationId xmlns:a16="http://schemas.microsoft.com/office/drawing/2014/main" id="{F5CE5A7B-50A7-4105-8A53-7928F6CCD391}"/>
              </a:ext>
            </a:extLst>
          </p:cNvPr>
          <p:cNvCxnSpPr>
            <a:cxnSpLocks/>
          </p:cNvCxnSpPr>
          <p:nvPr/>
        </p:nvCxnSpPr>
        <p:spPr>
          <a:xfrm>
            <a:off x="4397828" y="5003038"/>
            <a:ext cx="6793391" cy="5668"/>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4E8737F-D4B8-4010-843D-A34E88691B11}"/>
              </a:ext>
            </a:extLst>
          </p:cNvPr>
          <p:cNvGrpSpPr/>
          <p:nvPr/>
        </p:nvGrpSpPr>
        <p:grpSpPr>
          <a:xfrm>
            <a:off x="6349609" y="4306761"/>
            <a:ext cx="2799627" cy="1375098"/>
            <a:chOff x="5176423" y="2522548"/>
            <a:chExt cx="2799627" cy="1375098"/>
          </a:xfrm>
        </p:grpSpPr>
        <p:sp>
          <p:nvSpPr>
            <p:cNvPr id="15" name="Oval 14">
              <a:extLst>
                <a:ext uri="{FF2B5EF4-FFF2-40B4-BE49-F238E27FC236}">
                  <a16:creationId xmlns:a16="http://schemas.microsoft.com/office/drawing/2014/main" id="{2DA267A3-E96A-49BF-92F4-5B70453121D3}"/>
                </a:ext>
              </a:extLst>
            </p:cNvPr>
            <p:cNvSpPr/>
            <p:nvPr/>
          </p:nvSpPr>
          <p:spPr>
            <a:xfrm>
              <a:off x="5176423" y="2522548"/>
              <a:ext cx="2799627" cy="1375098"/>
            </a:xfrm>
            <a:prstGeom prst="ellipse">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Graphic 15" descr="List">
              <a:extLst>
                <a:ext uri="{FF2B5EF4-FFF2-40B4-BE49-F238E27FC236}">
                  <a16:creationId xmlns:a16="http://schemas.microsoft.com/office/drawing/2014/main" id="{41CCC72D-E7B7-451E-950A-F6C936346B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6236" y="2714107"/>
              <a:ext cx="914400" cy="914400"/>
            </a:xfrm>
            <a:prstGeom prst="rect">
              <a:avLst/>
            </a:prstGeom>
          </p:spPr>
        </p:pic>
        <p:sp>
          <p:nvSpPr>
            <p:cNvPr id="17" name="Rectangle 16">
              <a:extLst>
                <a:ext uri="{FF2B5EF4-FFF2-40B4-BE49-F238E27FC236}">
                  <a16:creationId xmlns:a16="http://schemas.microsoft.com/office/drawing/2014/main" id="{F10AF233-A93A-4A51-9F64-33C38024157F}"/>
                </a:ext>
              </a:extLst>
            </p:cNvPr>
            <p:cNvSpPr/>
            <p:nvPr/>
          </p:nvSpPr>
          <p:spPr>
            <a:xfrm>
              <a:off x="5447439" y="2799075"/>
              <a:ext cx="1286766" cy="830997"/>
            </a:xfrm>
            <a:prstGeom prst="rect">
              <a:avLst/>
            </a:prstGeom>
          </p:spPr>
          <p:txBody>
            <a:bodyPr wrap="square">
              <a:spAutoFit/>
            </a:bodyPr>
            <a:lstStyle/>
            <a:p>
              <a:pPr algn="ctr"/>
              <a:r>
                <a:rPr lang="en-US" sz="1600" dirty="0"/>
                <a:t>Official transcript or report card</a:t>
              </a:r>
            </a:p>
          </p:txBody>
        </p:sp>
      </p:grpSp>
      <p:grpSp>
        <p:nvGrpSpPr>
          <p:cNvPr id="48" name="Group 47">
            <a:extLst>
              <a:ext uri="{FF2B5EF4-FFF2-40B4-BE49-F238E27FC236}">
                <a16:creationId xmlns:a16="http://schemas.microsoft.com/office/drawing/2014/main" id="{4FE6097C-40A5-481A-AE45-9D3E9123FA74}"/>
              </a:ext>
            </a:extLst>
          </p:cNvPr>
          <p:cNvGrpSpPr/>
          <p:nvPr/>
        </p:nvGrpSpPr>
        <p:grpSpPr>
          <a:xfrm>
            <a:off x="6394709" y="2776642"/>
            <a:ext cx="2799627" cy="1375098"/>
            <a:chOff x="5176423" y="2522548"/>
            <a:chExt cx="2799627" cy="1375098"/>
          </a:xfrm>
        </p:grpSpPr>
        <p:sp>
          <p:nvSpPr>
            <p:cNvPr id="49" name="Oval 48">
              <a:extLst>
                <a:ext uri="{FF2B5EF4-FFF2-40B4-BE49-F238E27FC236}">
                  <a16:creationId xmlns:a16="http://schemas.microsoft.com/office/drawing/2014/main" id="{D6D694BC-D331-4097-A626-E7EC15B45B8B}"/>
                </a:ext>
              </a:extLst>
            </p:cNvPr>
            <p:cNvSpPr/>
            <p:nvPr/>
          </p:nvSpPr>
          <p:spPr>
            <a:xfrm>
              <a:off x="5176423" y="2522548"/>
              <a:ext cx="2799627" cy="1375098"/>
            </a:xfrm>
            <a:prstGeom prst="ellipse">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0" name="Graphic 49" descr="List">
              <a:extLst>
                <a:ext uri="{FF2B5EF4-FFF2-40B4-BE49-F238E27FC236}">
                  <a16:creationId xmlns:a16="http://schemas.microsoft.com/office/drawing/2014/main" id="{4AA2D2E7-00CA-4F6B-BAED-9BC1210CF6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6236" y="2714107"/>
              <a:ext cx="914400" cy="914400"/>
            </a:xfrm>
            <a:prstGeom prst="rect">
              <a:avLst/>
            </a:prstGeom>
          </p:spPr>
        </p:pic>
        <p:sp>
          <p:nvSpPr>
            <p:cNvPr id="51" name="Rectangle 50">
              <a:extLst>
                <a:ext uri="{FF2B5EF4-FFF2-40B4-BE49-F238E27FC236}">
                  <a16:creationId xmlns:a16="http://schemas.microsoft.com/office/drawing/2014/main" id="{CC5F511C-5F46-4CD6-97F7-056306536B24}"/>
                </a:ext>
              </a:extLst>
            </p:cNvPr>
            <p:cNvSpPr/>
            <p:nvPr/>
          </p:nvSpPr>
          <p:spPr>
            <a:xfrm>
              <a:off x="5450073" y="2747529"/>
              <a:ext cx="1286766" cy="830997"/>
            </a:xfrm>
            <a:prstGeom prst="rect">
              <a:avLst/>
            </a:prstGeom>
          </p:spPr>
          <p:txBody>
            <a:bodyPr wrap="square">
              <a:spAutoFit/>
            </a:bodyPr>
            <a:lstStyle/>
            <a:p>
              <a:pPr algn="ctr"/>
              <a:r>
                <a:rPr lang="en-US" sz="1600" dirty="0"/>
                <a:t>Official transcript or report card</a:t>
              </a:r>
            </a:p>
          </p:txBody>
        </p:sp>
      </p:grpSp>
      <p:cxnSp>
        <p:nvCxnSpPr>
          <p:cNvPr id="52" name="Straight Connector 51">
            <a:extLst>
              <a:ext uri="{FF2B5EF4-FFF2-40B4-BE49-F238E27FC236}">
                <a16:creationId xmlns:a16="http://schemas.microsoft.com/office/drawing/2014/main" id="{D9BF331D-6D5F-4847-9B7A-2AA83E6C1CFF}"/>
              </a:ext>
            </a:extLst>
          </p:cNvPr>
          <p:cNvCxnSpPr/>
          <p:nvPr/>
        </p:nvCxnSpPr>
        <p:spPr>
          <a:xfrm>
            <a:off x="1216255" y="2130954"/>
            <a:ext cx="99749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a:extLst>
              <a:ext uri="{FF2B5EF4-FFF2-40B4-BE49-F238E27FC236}">
                <a16:creationId xmlns:a16="http://schemas.microsoft.com/office/drawing/2014/main" id="{898197A0-549B-4AF3-A1D3-D7B475599B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255053114"/>
      </p:ext>
    </p:extLst>
  </p:cSld>
  <p:clrMapOvr>
    <a:masterClrMapping/>
  </p:clrMapOvr>
  <mc:AlternateContent xmlns:mc="http://schemas.openxmlformats.org/markup-compatibility/2006" xmlns:p14="http://schemas.microsoft.com/office/powerpoint/2010/main">
    <mc:Choice Requires="p14">
      <p:transition spd="slow" p14:dur="2000" advTm="12754"/>
    </mc:Choice>
    <mc:Fallback xmlns="">
      <p:transition spd="slow" advTm="12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D2B167-693C-4E4F-A041-426207A92768}"/>
              </a:ext>
            </a:extLst>
          </p:cNvPr>
          <p:cNvSpPr/>
          <p:nvPr/>
        </p:nvSpPr>
        <p:spPr>
          <a:xfrm>
            <a:off x="1119756" y="491906"/>
            <a:ext cx="10071463" cy="69681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Training Milestone</a:t>
            </a:r>
          </a:p>
        </p:txBody>
      </p:sp>
      <p:sp>
        <p:nvSpPr>
          <p:cNvPr id="3" name="Rectangle 2">
            <a:extLst>
              <a:ext uri="{FF2B5EF4-FFF2-40B4-BE49-F238E27FC236}">
                <a16:creationId xmlns:a16="http://schemas.microsoft.com/office/drawing/2014/main" id="{E376E7A3-459A-4BF3-A48D-0C3B6BDF7635}"/>
              </a:ext>
            </a:extLst>
          </p:cNvPr>
          <p:cNvSpPr/>
          <p:nvPr/>
        </p:nvSpPr>
        <p:spPr>
          <a:xfrm>
            <a:off x="2932253" y="1427506"/>
            <a:ext cx="6096000" cy="707886"/>
          </a:xfrm>
          <a:prstGeom prst="rect">
            <a:avLst/>
          </a:prstGeom>
        </p:spPr>
        <p:txBody>
          <a:bodyPr>
            <a:spAutoFit/>
          </a:bodyPr>
          <a:lstStyle/>
          <a:p>
            <a:pPr algn="ctr"/>
            <a:r>
              <a:rPr lang="en-US" sz="2000" b="1" dirty="0"/>
              <a:t>Satisfactory or better progress towards established milestones from an employer or training provider</a:t>
            </a:r>
          </a:p>
        </p:txBody>
      </p:sp>
      <p:sp>
        <p:nvSpPr>
          <p:cNvPr id="4" name="Rectangle 3">
            <a:extLst>
              <a:ext uri="{FF2B5EF4-FFF2-40B4-BE49-F238E27FC236}">
                <a16:creationId xmlns:a16="http://schemas.microsoft.com/office/drawing/2014/main" id="{6CC0F4B0-9C79-42E7-AF41-84B1FC66B995}"/>
              </a:ext>
            </a:extLst>
          </p:cNvPr>
          <p:cNvSpPr/>
          <p:nvPr/>
        </p:nvSpPr>
        <p:spPr>
          <a:xfrm>
            <a:off x="1006997" y="3124936"/>
            <a:ext cx="3435581" cy="1597673"/>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satisfactory or better progress report towards established OJT or Registered Apprenticeship milestones</a:t>
            </a:r>
          </a:p>
        </p:txBody>
      </p:sp>
      <p:cxnSp>
        <p:nvCxnSpPr>
          <p:cNvPr id="5" name="Straight Arrow Connector 4">
            <a:extLst>
              <a:ext uri="{FF2B5EF4-FFF2-40B4-BE49-F238E27FC236}">
                <a16:creationId xmlns:a16="http://schemas.microsoft.com/office/drawing/2014/main" id="{E31B770F-1A96-4C0F-A52B-20120344A9FE}"/>
              </a:ext>
            </a:extLst>
          </p:cNvPr>
          <p:cNvCxnSpPr>
            <a:cxnSpLocks/>
            <a:stCxn id="4" idx="3"/>
          </p:cNvCxnSpPr>
          <p:nvPr/>
        </p:nvCxnSpPr>
        <p:spPr>
          <a:xfrm flipV="1">
            <a:off x="4442578" y="3821765"/>
            <a:ext cx="6748641" cy="102008"/>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18095EC-140F-4170-8D75-C14E1E19F729}"/>
              </a:ext>
            </a:extLst>
          </p:cNvPr>
          <p:cNvGrpSpPr/>
          <p:nvPr/>
        </p:nvGrpSpPr>
        <p:grpSpPr>
          <a:xfrm>
            <a:off x="8052986" y="2893671"/>
            <a:ext cx="2766349" cy="1932972"/>
            <a:chOff x="8009681" y="3883536"/>
            <a:chExt cx="2766349" cy="1932972"/>
          </a:xfrm>
        </p:grpSpPr>
        <p:grpSp>
          <p:nvGrpSpPr>
            <p:cNvPr id="7" name="Group 6">
              <a:extLst>
                <a:ext uri="{FF2B5EF4-FFF2-40B4-BE49-F238E27FC236}">
                  <a16:creationId xmlns:a16="http://schemas.microsoft.com/office/drawing/2014/main" id="{DA49C8AC-FA74-4F51-B50E-3C8AF9E1DB74}"/>
                </a:ext>
              </a:extLst>
            </p:cNvPr>
            <p:cNvGrpSpPr/>
            <p:nvPr/>
          </p:nvGrpSpPr>
          <p:grpSpPr>
            <a:xfrm>
              <a:off x="8009681" y="3883536"/>
              <a:ext cx="2766349" cy="1932972"/>
              <a:chOff x="5157385" y="2287240"/>
              <a:chExt cx="2766349" cy="1932972"/>
            </a:xfrm>
          </p:grpSpPr>
          <p:sp>
            <p:nvSpPr>
              <p:cNvPr id="9" name="Oval 8">
                <a:extLst>
                  <a:ext uri="{FF2B5EF4-FFF2-40B4-BE49-F238E27FC236}">
                    <a16:creationId xmlns:a16="http://schemas.microsoft.com/office/drawing/2014/main" id="{E6C63844-02B7-4249-8DDC-8977CEF404EC}"/>
                  </a:ext>
                </a:extLst>
              </p:cNvPr>
              <p:cNvSpPr/>
              <p:nvPr/>
            </p:nvSpPr>
            <p:spPr>
              <a:xfrm>
                <a:off x="5157385" y="2287240"/>
                <a:ext cx="2766349" cy="1932972"/>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5CD25E57-0E37-4D80-817D-E1EB5DB7145B}"/>
                  </a:ext>
                </a:extLst>
              </p:cNvPr>
              <p:cNvSpPr/>
              <p:nvPr/>
            </p:nvSpPr>
            <p:spPr>
              <a:xfrm>
                <a:off x="5286090" y="2727728"/>
                <a:ext cx="1717061" cy="1077218"/>
              </a:xfrm>
              <a:prstGeom prst="rect">
                <a:avLst/>
              </a:prstGeom>
            </p:spPr>
            <p:txBody>
              <a:bodyPr wrap="square">
                <a:spAutoFit/>
              </a:bodyPr>
              <a:lstStyle/>
              <a:p>
                <a:pPr algn="ctr"/>
                <a:r>
                  <a:rPr lang="en-US" sz="1600" dirty="0"/>
                  <a:t>Passage of exams demonstrating competency or for credentialing</a:t>
                </a:r>
              </a:p>
            </p:txBody>
          </p:sp>
        </p:grpSp>
        <p:pic>
          <p:nvPicPr>
            <p:cNvPr id="8" name="Graphic 7" descr="Checklist RTL">
              <a:extLst>
                <a:ext uri="{FF2B5EF4-FFF2-40B4-BE49-F238E27FC236}">
                  <a16:creationId xmlns:a16="http://schemas.microsoft.com/office/drawing/2014/main" id="{CC2CFDF8-1C46-4810-8281-CC8560B3D6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7525" y="4312471"/>
              <a:ext cx="914400" cy="914400"/>
            </a:xfrm>
            <a:prstGeom prst="rect">
              <a:avLst/>
            </a:prstGeom>
          </p:spPr>
        </p:pic>
      </p:grpSp>
      <p:grpSp>
        <p:nvGrpSpPr>
          <p:cNvPr id="11" name="Group 10">
            <a:extLst>
              <a:ext uri="{FF2B5EF4-FFF2-40B4-BE49-F238E27FC236}">
                <a16:creationId xmlns:a16="http://schemas.microsoft.com/office/drawing/2014/main" id="{8FEEB200-B630-4979-B2C0-BCC60EE555A4}"/>
              </a:ext>
            </a:extLst>
          </p:cNvPr>
          <p:cNvGrpSpPr/>
          <p:nvPr/>
        </p:nvGrpSpPr>
        <p:grpSpPr>
          <a:xfrm>
            <a:off x="4913130" y="2893671"/>
            <a:ext cx="2858328" cy="1932972"/>
            <a:chOff x="5176423" y="2346705"/>
            <a:chExt cx="2858328" cy="1932972"/>
          </a:xfrm>
        </p:grpSpPr>
        <p:sp>
          <p:nvSpPr>
            <p:cNvPr id="12" name="Oval 11">
              <a:extLst>
                <a:ext uri="{FF2B5EF4-FFF2-40B4-BE49-F238E27FC236}">
                  <a16:creationId xmlns:a16="http://schemas.microsoft.com/office/drawing/2014/main" id="{FC574E93-BC3E-48A9-B3FB-8C02933B0F6B}"/>
                </a:ext>
              </a:extLst>
            </p:cNvPr>
            <p:cNvSpPr/>
            <p:nvPr/>
          </p:nvSpPr>
          <p:spPr>
            <a:xfrm>
              <a:off x="5176423" y="2346705"/>
              <a:ext cx="2858328" cy="1932972"/>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List">
              <a:extLst>
                <a:ext uri="{FF2B5EF4-FFF2-40B4-BE49-F238E27FC236}">
                  <a16:creationId xmlns:a16="http://schemas.microsoft.com/office/drawing/2014/main" id="{E083749B-5E4E-496F-AD9F-5D66624A8C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8278" y="2817599"/>
              <a:ext cx="914400" cy="914400"/>
            </a:xfrm>
            <a:prstGeom prst="rect">
              <a:avLst/>
            </a:prstGeom>
          </p:spPr>
        </p:pic>
        <p:sp>
          <p:nvSpPr>
            <p:cNvPr id="14" name="Rectangle 13">
              <a:extLst>
                <a:ext uri="{FF2B5EF4-FFF2-40B4-BE49-F238E27FC236}">
                  <a16:creationId xmlns:a16="http://schemas.microsoft.com/office/drawing/2014/main" id="{7D837C8D-387B-44D1-80E7-113B450D6F4A}"/>
                </a:ext>
              </a:extLst>
            </p:cNvPr>
            <p:cNvSpPr/>
            <p:nvPr/>
          </p:nvSpPr>
          <p:spPr>
            <a:xfrm>
              <a:off x="5370851" y="2664083"/>
              <a:ext cx="1516047" cy="1323439"/>
            </a:xfrm>
            <a:prstGeom prst="rect">
              <a:avLst/>
            </a:prstGeom>
          </p:spPr>
          <p:txBody>
            <a:bodyPr wrap="square">
              <a:spAutoFit/>
            </a:bodyPr>
            <a:lstStyle/>
            <a:p>
              <a:pPr algn="ctr"/>
              <a:r>
                <a:rPr lang="en-US" sz="1600" dirty="0"/>
                <a:t>Progress reports towards established training milestones</a:t>
              </a:r>
            </a:p>
          </p:txBody>
        </p:sp>
      </p:grpSp>
      <p:sp>
        <p:nvSpPr>
          <p:cNvPr id="17" name="TextBox 16">
            <a:extLst>
              <a:ext uri="{FF2B5EF4-FFF2-40B4-BE49-F238E27FC236}">
                <a16:creationId xmlns:a16="http://schemas.microsoft.com/office/drawing/2014/main" id="{25466AEA-98CE-4CE6-A098-4FEFF7EA2BC3}"/>
              </a:ext>
            </a:extLst>
          </p:cNvPr>
          <p:cNvSpPr txBox="1"/>
          <p:nvPr/>
        </p:nvSpPr>
        <p:spPr>
          <a:xfrm>
            <a:off x="7002185" y="2551561"/>
            <a:ext cx="1670586" cy="369332"/>
          </a:xfrm>
          <a:prstGeom prst="rect">
            <a:avLst/>
          </a:prstGeom>
          <a:noFill/>
        </p:spPr>
        <p:txBody>
          <a:bodyPr wrap="none" rtlCol="0">
            <a:spAutoFit/>
          </a:bodyPr>
          <a:lstStyle/>
          <a:p>
            <a:r>
              <a:rPr lang="en-US" b="1" dirty="0"/>
              <a:t>Documentation</a:t>
            </a:r>
          </a:p>
        </p:txBody>
      </p:sp>
      <p:sp>
        <p:nvSpPr>
          <p:cNvPr id="18" name="TextBox 17">
            <a:extLst>
              <a:ext uri="{FF2B5EF4-FFF2-40B4-BE49-F238E27FC236}">
                <a16:creationId xmlns:a16="http://schemas.microsoft.com/office/drawing/2014/main" id="{65940B3D-E911-4461-BB6C-E5C3A7FE7697}"/>
              </a:ext>
            </a:extLst>
          </p:cNvPr>
          <p:cNvSpPr txBox="1"/>
          <p:nvPr/>
        </p:nvSpPr>
        <p:spPr>
          <a:xfrm>
            <a:off x="2209838" y="2622122"/>
            <a:ext cx="1029897" cy="369332"/>
          </a:xfrm>
          <a:prstGeom prst="rect">
            <a:avLst/>
          </a:prstGeom>
          <a:noFill/>
        </p:spPr>
        <p:txBody>
          <a:bodyPr wrap="none" rtlCol="0">
            <a:spAutoFit/>
          </a:bodyPr>
          <a:lstStyle/>
          <a:p>
            <a:r>
              <a:rPr lang="en-US" b="1" dirty="0"/>
              <a:t>Evidence</a:t>
            </a:r>
          </a:p>
        </p:txBody>
      </p:sp>
      <p:cxnSp>
        <p:nvCxnSpPr>
          <p:cNvPr id="19" name="Straight Connector 18">
            <a:extLst>
              <a:ext uri="{FF2B5EF4-FFF2-40B4-BE49-F238E27FC236}">
                <a16:creationId xmlns:a16="http://schemas.microsoft.com/office/drawing/2014/main" id="{8B336C42-476A-45ED-961B-E20BE219F0A5}"/>
              </a:ext>
            </a:extLst>
          </p:cNvPr>
          <p:cNvCxnSpPr/>
          <p:nvPr/>
        </p:nvCxnSpPr>
        <p:spPr>
          <a:xfrm>
            <a:off x="1216255" y="2268873"/>
            <a:ext cx="99749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4" name="Audio 23">
            <a:hlinkClick r:id="" action="ppaction://media"/>
            <a:extLst>
              <a:ext uri="{FF2B5EF4-FFF2-40B4-BE49-F238E27FC236}">
                <a16:creationId xmlns:a16="http://schemas.microsoft.com/office/drawing/2014/main" id="{A961BA7C-D72C-4766-9184-1779E0E372A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30559760"/>
      </p:ext>
    </p:extLst>
  </p:cSld>
  <p:clrMapOvr>
    <a:masterClrMapping/>
  </p:clrMapOvr>
  <mc:AlternateContent xmlns:mc="http://schemas.openxmlformats.org/markup-compatibility/2006" xmlns:p14="http://schemas.microsoft.com/office/powerpoint/2010/main">
    <mc:Choice Requires="p14">
      <p:transition spd="slow" p14:dur="2000" advTm="20956"/>
    </mc:Choice>
    <mc:Fallback xmlns="">
      <p:transition spd="slow" advTm="20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0665BD-E4E4-464A-961B-231F32E06716}"/>
              </a:ext>
            </a:extLst>
          </p:cNvPr>
          <p:cNvSpPr/>
          <p:nvPr/>
        </p:nvSpPr>
        <p:spPr>
          <a:xfrm>
            <a:off x="1119756" y="491906"/>
            <a:ext cx="10071463" cy="6968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Exam Passed</a:t>
            </a:r>
          </a:p>
        </p:txBody>
      </p:sp>
      <p:sp>
        <p:nvSpPr>
          <p:cNvPr id="3" name="Rectangle 2">
            <a:extLst>
              <a:ext uri="{FF2B5EF4-FFF2-40B4-BE49-F238E27FC236}">
                <a16:creationId xmlns:a16="http://schemas.microsoft.com/office/drawing/2014/main" id="{68BF8B6D-25FD-44AF-AA2B-44F7BA1BA738}"/>
              </a:ext>
            </a:extLst>
          </p:cNvPr>
          <p:cNvSpPr/>
          <p:nvPr/>
        </p:nvSpPr>
        <p:spPr>
          <a:xfrm>
            <a:off x="2056435" y="1392782"/>
            <a:ext cx="8079129" cy="646331"/>
          </a:xfrm>
          <a:prstGeom prst="rect">
            <a:avLst/>
          </a:prstGeom>
        </p:spPr>
        <p:txBody>
          <a:bodyPr wrap="square">
            <a:spAutoFit/>
          </a:bodyPr>
          <a:lstStyle/>
          <a:p>
            <a:pPr algn="ctr"/>
            <a:r>
              <a:rPr lang="en-US" b="1" dirty="0"/>
              <a:t>Passage of an exam required for a particular occupation or progress in attaining technical skill as demonstrated through a trade-related benchmark</a:t>
            </a:r>
          </a:p>
        </p:txBody>
      </p:sp>
      <p:cxnSp>
        <p:nvCxnSpPr>
          <p:cNvPr id="50" name="Straight Connector 49">
            <a:extLst>
              <a:ext uri="{FF2B5EF4-FFF2-40B4-BE49-F238E27FC236}">
                <a16:creationId xmlns:a16="http://schemas.microsoft.com/office/drawing/2014/main" id="{20749B75-F215-4C65-835E-5024486E80D4}"/>
              </a:ext>
            </a:extLst>
          </p:cNvPr>
          <p:cNvCxnSpPr/>
          <p:nvPr/>
        </p:nvCxnSpPr>
        <p:spPr>
          <a:xfrm>
            <a:off x="1216255" y="2130954"/>
            <a:ext cx="99749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2F3C613-0CB6-449A-8D5C-E6D10FCB830A}"/>
              </a:ext>
            </a:extLst>
          </p:cNvPr>
          <p:cNvSpPr/>
          <p:nvPr/>
        </p:nvSpPr>
        <p:spPr>
          <a:xfrm>
            <a:off x="1006997" y="3124936"/>
            <a:ext cx="3435581" cy="1597673"/>
          </a:xfrm>
          <a:prstGeom prst="rect">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score for a knowledge- based or completion test necessary to obtain a credential for an occupation</a:t>
            </a:r>
          </a:p>
        </p:txBody>
      </p:sp>
      <p:cxnSp>
        <p:nvCxnSpPr>
          <p:cNvPr id="52" name="Straight Arrow Connector 51">
            <a:extLst>
              <a:ext uri="{FF2B5EF4-FFF2-40B4-BE49-F238E27FC236}">
                <a16:creationId xmlns:a16="http://schemas.microsoft.com/office/drawing/2014/main" id="{5429B4EC-E5EF-4116-896E-2582BE9623A1}"/>
              </a:ext>
            </a:extLst>
          </p:cNvPr>
          <p:cNvCxnSpPr>
            <a:cxnSpLocks/>
            <a:stCxn id="51" idx="3"/>
          </p:cNvCxnSpPr>
          <p:nvPr/>
        </p:nvCxnSpPr>
        <p:spPr>
          <a:xfrm flipV="1">
            <a:off x="4442578" y="3821765"/>
            <a:ext cx="6748641" cy="102008"/>
          </a:xfrm>
          <a:prstGeom prst="straightConnector1">
            <a:avLst/>
          </a:prstGeom>
          <a:ln>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9F69BEDE-714E-4657-BFEC-78F6114CC3AF}"/>
              </a:ext>
            </a:extLst>
          </p:cNvPr>
          <p:cNvGrpSpPr/>
          <p:nvPr/>
        </p:nvGrpSpPr>
        <p:grpSpPr>
          <a:xfrm>
            <a:off x="8052986" y="2893671"/>
            <a:ext cx="2766349" cy="1932972"/>
            <a:chOff x="8009681" y="3883536"/>
            <a:chExt cx="2766349" cy="1932972"/>
          </a:xfrm>
        </p:grpSpPr>
        <p:grpSp>
          <p:nvGrpSpPr>
            <p:cNvPr id="54" name="Group 53">
              <a:extLst>
                <a:ext uri="{FF2B5EF4-FFF2-40B4-BE49-F238E27FC236}">
                  <a16:creationId xmlns:a16="http://schemas.microsoft.com/office/drawing/2014/main" id="{3D8C364B-25BF-4DDE-9A79-468D59C6737C}"/>
                </a:ext>
              </a:extLst>
            </p:cNvPr>
            <p:cNvGrpSpPr/>
            <p:nvPr/>
          </p:nvGrpSpPr>
          <p:grpSpPr>
            <a:xfrm>
              <a:off x="8009681" y="3883536"/>
              <a:ext cx="2766349" cy="1932972"/>
              <a:chOff x="5157385" y="2287240"/>
              <a:chExt cx="2766349" cy="1932972"/>
            </a:xfrm>
          </p:grpSpPr>
          <p:sp>
            <p:nvSpPr>
              <p:cNvPr id="56" name="Oval 55">
                <a:extLst>
                  <a:ext uri="{FF2B5EF4-FFF2-40B4-BE49-F238E27FC236}">
                    <a16:creationId xmlns:a16="http://schemas.microsoft.com/office/drawing/2014/main" id="{3DC372F1-FE89-4EDE-8527-03B158B2E1F7}"/>
                  </a:ext>
                </a:extLst>
              </p:cNvPr>
              <p:cNvSpPr/>
              <p:nvPr/>
            </p:nvSpPr>
            <p:spPr>
              <a:xfrm>
                <a:off x="5157385" y="2287240"/>
                <a:ext cx="2766349" cy="1932972"/>
              </a:xfrm>
              <a:prstGeom prst="ellipse">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Rectangle 56">
                <a:extLst>
                  <a:ext uri="{FF2B5EF4-FFF2-40B4-BE49-F238E27FC236}">
                    <a16:creationId xmlns:a16="http://schemas.microsoft.com/office/drawing/2014/main" id="{FF6876F0-BFCC-468E-816E-7CD5082013BC}"/>
                  </a:ext>
                </a:extLst>
              </p:cNvPr>
              <p:cNvSpPr/>
              <p:nvPr/>
            </p:nvSpPr>
            <p:spPr>
              <a:xfrm>
                <a:off x="5286090" y="2727728"/>
                <a:ext cx="1717061" cy="1077218"/>
              </a:xfrm>
              <a:prstGeom prst="rect">
                <a:avLst/>
              </a:prstGeom>
            </p:spPr>
            <p:txBody>
              <a:bodyPr wrap="square">
                <a:spAutoFit/>
              </a:bodyPr>
              <a:lstStyle/>
              <a:p>
                <a:pPr algn="ctr"/>
                <a:r>
                  <a:rPr lang="en-US" sz="1600" dirty="0"/>
                  <a:t>Passage of completion exam required for credentialing</a:t>
                </a:r>
              </a:p>
            </p:txBody>
          </p:sp>
        </p:grpSp>
        <p:pic>
          <p:nvPicPr>
            <p:cNvPr id="55" name="Graphic 54" descr="Checklist RTL">
              <a:extLst>
                <a:ext uri="{FF2B5EF4-FFF2-40B4-BE49-F238E27FC236}">
                  <a16:creationId xmlns:a16="http://schemas.microsoft.com/office/drawing/2014/main" id="{9ABF7F79-353F-430B-8B79-E0001CD22E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7525" y="4312471"/>
              <a:ext cx="914400" cy="914400"/>
            </a:xfrm>
            <a:prstGeom prst="rect">
              <a:avLst/>
            </a:prstGeom>
          </p:spPr>
        </p:pic>
      </p:grpSp>
      <p:grpSp>
        <p:nvGrpSpPr>
          <p:cNvPr id="58" name="Group 57">
            <a:extLst>
              <a:ext uri="{FF2B5EF4-FFF2-40B4-BE49-F238E27FC236}">
                <a16:creationId xmlns:a16="http://schemas.microsoft.com/office/drawing/2014/main" id="{F4070E4E-D890-4471-AC7A-FE68A25EFFCB}"/>
              </a:ext>
            </a:extLst>
          </p:cNvPr>
          <p:cNvGrpSpPr/>
          <p:nvPr/>
        </p:nvGrpSpPr>
        <p:grpSpPr>
          <a:xfrm>
            <a:off x="4913130" y="2893671"/>
            <a:ext cx="2858328" cy="1932972"/>
            <a:chOff x="5176423" y="2346705"/>
            <a:chExt cx="2858328" cy="1932972"/>
          </a:xfrm>
        </p:grpSpPr>
        <p:sp>
          <p:nvSpPr>
            <p:cNvPr id="59" name="Oval 58">
              <a:extLst>
                <a:ext uri="{FF2B5EF4-FFF2-40B4-BE49-F238E27FC236}">
                  <a16:creationId xmlns:a16="http://schemas.microsoft.com/office/drawing/2014/main" id="{4D8764C1-C7C4-4588-9FC2-74FA8AA92622}"/>
                </a:ext>
              </a:extLst>
            </p:cNvPr>
            <p:cNvSpPr/>
            <p:nvPr/>
          </p:nvSpPr>
          <p:spPr>
            <a:xfrm>
              <a:off x="5176423" y="2346705"/>
              <a:ext cx="2858328" cy="1932972"/>
            </a:xfrm>
            <a:prstGeom prst="ellipse">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Rectangle 60">
              <a:extLst>
                <a:ext uri="{FF2B5EF4-FFF2-40B4-BE49-F238E27FC236}">
                  <a16:creationId xmlns:a16="http://schemas.microsoft.com/office/drawing/2014/main" id="{20E67174-9FF6-46D9-B36C-D65DDEDCACD9}"/>
                </a:ext>
              </a:extLst>
            </p:cNvPr>
            <p:cNvSpPr/>
            <p:nvPr/>
          </p:nvSpPr>
          <p:spPr>
            <a:xfrm>
              <a:off x="5315852" y="2526223"/>
              <a:ext cx="1635116" cy="1569660"/>
            </a:xfrm>
            <a:prstGeom prst="rect">
              <a:avLst/>
            </a:prstGeom>
          </p:spPr>
          <p:txBody>
            <a:bodyPr wrap="square">
              <a:spAutoFit/>
            </a:bodyPr>
            <a:lstStyle/>
            <a:p>
              <a:pPr algn="ctr"/>
              <a:r>
                <a:rPr lang="en-US" sz="1600" dirty="0"/>
                <a:t>Passage of required knowledge-based example demonstrating progress</a:t>
              </a:r>
            </a:p>
          </p:txBody>
        </p:sp>
      </p:grpSp>
      <p:sp>
        <p:nvSpPr>
          <p:cNvPr id="62" name="TextBox 61">
            <a:extLst>
              <a:ext uri="{FF2B5EF4-FFF2-40B4-BE49-F238E27FC236}">
                <a16:creationId xmlns:a16="http://schemas.microsoft.com/office/drawing/2014/main" id="{7619151F-17DA-4576-B471-104117F29185}"/>
              </a:ext>
            </a:extLst>
          </p:cNvPr>
          <p:cNvSpPr txBox="1"/>
          <p:nvPr/>
        </p:nvSpPr>
        <p:spPr>
          <a:xfrm>
            <a:off x="7002185" y="2551561"/>
            <a:ext cx="1670586" cy="369332"/>
          </a:xfrm>
          <a:prstGeom prst="rect">
            <a:avLst/>
          </a:prstGeom>
          <a:noFill/>
        </p:spPr>
        <p:txBody>
          <a:bodyPr wrap="none" rtlCol="0">
            <a:spAutoFit/>
          </a:bodyPr>
          <a:lstStyle/>
          <a:p>
            <a:r>
              <a:rPr lang="en-US" b="1" dirty="0"/>
              <a:t>Documentation</a:t>
            </a:r>
          </a:p>
        </p:txBody>
      </p:sp>
      <p:sp>
        <p:nvSpPr>
          <p:cNvPr id="63" name="TextBox 62">
            <a:extLst>
              <a:ext uri="{FF2B5EF4-FFF2-40B4-BE49-F238E27FC236}">
                <a16:creationId xmlns:a16="http://schemas.microsoft.com/office/drawing/2014/main" id="{FF8C613B-A712-4DDC-A591-8F542E0D4008}"/>
              </a:ext>
            </a:extLst>
          </p:cNvPr>
          <p:cNvSpPr txBox="1"/>
          <p:nvPr/>
        </p:nvSpPr>
        <p:spPr>
          <a:xfrm>
            <a:off x="2209838" y="2622122"/>
            <a:ext cx="1029897" cy="369332"/>
          </a:xfrm>
          <a:prstGeom prst="rect">
            <a:avLst/>
          </a:prstGeom>
          <a:noFill/>
        </p:spPr>
        <p:txBody>
          <a:bodyPr wrap="none" rtlCol="0">
            <a:spAutoFit/>
          </a:bodyPr>
          <a:lstStyle/>
          <a:p>
            <a:r>
              <a:rPr lang="en-US" b="1" dirty="0"/>
              <a:t>Evidence</a:t>
            </a:r>
          </a:p>
        </p:txBody>
      </p:sp>
      <p:pic>
        <p:nvPicPr>
          <p:cNvPr id="64" name="Graphic 63" descr="Checklist RTL">
            <a:extLst>
              <a:ext uri="{FF2B5EF4-FFF2-40B4-BE49-F238E27FC236}">
                <a16:creationId xmlns:a16="http://schemas.microsoft.com/office/drawing/2014/main" id="{CB23389D-DEC7-4D4A-9848-94E820125F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622" y="3364604"/>
            <a:ext cx="914400" cy="914400"/>
          </a:xfrm>
          <a:prstGeom prst="rect">
            <a:avLst/>
          </a:prstGeom>
        </p:spPr>
      </p:pic>
      <p:pic>
        <p:nvPicPr>
          <p:cNvPr id="4" name="Audio 3">
            <a:hlinkClick r:id="" action="ppaction://media"/>
            <a:extLst>
              <a:ext uri="{FF2B5EF4-FFF2-40B4-BE49-F238E27FC236}">
                <a16:creationId xmlns:a16="http://schemas.microsoft.com/office/drawing/2014/main" id="{6EBA7211-4DB2-419C-A7A8-A89B3226151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97615821"/>
      </p:ext>
    </p:extLst>
  </p:cSld>
  <p:clrMapOvr>
    <a:masterClrMapping/>
  </p:clrMapOvr>
  <mc:AlternateContent xmlns:mc="http://schemas.openxmlformats.org/markup-compatibility/2006" xmlns:p14="http://schemas.microsoft.com/office/powerpoint/2010/main">
    <mc:Choice Requires="p14">
      <p:transition spd="slow" p14:dur="2000" advTm="26202"/>
    </mc:Choice>
    <mc:Fallback xmlns="">
      <p:transition spd="slow" advTm="26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B5CC1F-52FD-4517-AD5E-4BAC8575B33B}"/>
              </a:ext>
            </a:extLst>
          </p:cNvPr>
          <p:cNvSpPr/>
          <p:nvPr/>
        </p:nvSpPr>
        <p:spPr>
          <a:xfrm>
            <a:off x="1119756" y="491906"/>
            <a:ext cx="10071463" cy="69681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MSG Performance</a:t>
            </a:r>
          </a:p>
        </p:txBody>
      </p:sp>
      <p:sp>
        <p:nvSpPr>
          <p:cNvPr id="3" name="Rectangle 2">
            <a:extLst>
              <a:ext uri="{FF2B5EF4-FFF2-40B4-BE49-F238E27FC236}">
                <a16:creationId xmlns:a16="http://schemas.microsoft.com/office/drawing/2014/main" id="{56C52553-CA45-4362-8A43-356AF9759C26}"/>
              </a:ext>
            </a:extLst>
          </p:cNvPr>
          <p:cNvSpPr/>
          <p:nvPr/>
        </p:nvSpPr>
        <p:spPr>
          <a:xfrm>
            <a:off x="1119755" y="1354238"/>
            <a:ext cx="9957217" cy="4534575"/>
          </a:xfrm>
          <a:prstGeom prst="rect">
            <a:avLst/>
          </a:prstGeom>
        </p:spPr>
        <p:txBody>
          <a:bodyPr wrap="square">
            <a:spAutoFit/>
          </a:bodyPr>
          <a:lstStyle/>
          <a:p>
            <a:pPr marL="285750" indent="-285750">
              <a:spcAft>
                <a:spcPts val="1400"/>
              </a:spcAft>
              <a:buFont typeface="Wingdings" panose="05000000000000000000" pitchFamily="2" charset="2"/>
              <a:buChar char="ü"/>
            </a:pPr>
            <a:r>
              <a:rPr lang="en-US" sz="2200" dirty="0"/>
              <a:t>Participants who are currently attending a training or educational program (including all in-school youth) are included in the MSG performance measure.</a:t>
            </a:r>
          </a:p>
          <a:p>
            <a:pPr marL="285750" indent="-285750">
              <a:spcAft>
                <a:spcPts val="1400"/>
              </a:spcAft>
              <a:buFont typeface="Wingdings" panose="05000000000000000000" pitchFamily="2" charset="2"/>
              <a:buChar char="ü"/>
            </a:pPr>
            <a:r>
              <a:rPr lang="en-US" sz="2200" dirty="0"/>
              <a:t>Measurable skill gain is a measure based on who participates in training and educational programs </a:t>
            </a:r>
            <a:r>
              <a:rPr lang="en-US" sz="2200" u="sng" dirty="0"/>
              <a:t>each program year</a:t>
            </a:r>
            <a:r>
              <a:rPr lang="en-US" sz="2200" dirty="0"/>
              <a:t>. </a:t>
            </a:r>
          </a:p>
          <a:p>
            <a:pPr marL="285750" indent="-285750">
              <a:spcAft>
                <a:spcPts val="1400"/>
              </a:spcAft>
              <a:buFont typeface="Wingdings" panose="05000000000000000000" pitchFamily="2" charset="2"/>
              <a:buChar char="ü"/>
            </a:pPr>
            <a:r>
              <a:rPr lang="en-US" sz="2200" dirty="0"/>
              <a:t>Skill gains should be documented as soon as an MSG is achieved during the program year. </a:t>
            </a:r>
          </a:p>
          <a:p>
            <a:pPr marL="285750" indent="-285750">
              <a:spcAft>
                <a:spcPts val="1400"/>
              </a:spcAft>
              <a:buFont typeface="Wingdings" panose="05000000000000000000" pitchFamily="2" charset="2"/>
              <a:buChar char="ü"/>
            </a:pPr>
            <a:r>
              <a:rPr lang="en-US" sz="2200" dirty="0"/>
              <a:t>Once a Measurable Skills Gain is documented for the current program year, no other achievement will count towards MSG performance, even if the participant enrolls in another education or training activity during the program year. </a:t>
            </a:r>
          </a:p>
          <a:p>
            <a:pPr marL="285750" indent="-285750">
              <a:spcAft>
                <a:spcPts val="1400"/>
              </a:spcAft>
              <a:buFont typeface="Wingdings" panose="05000000000000000000" pitchFamily="2" charset="2"/>
              <a:buChar char="ü"/>
            </a:pPr>
            <a:r>
              <a:rPr lang="en-US" sz="2200" dirty="0"/>
              <a:t>If</a:t>
            </a:r>
            <a:r>
              <a:rPr lang="en-US" sz="2200" b="1" dirty="0"/>
              <a:t> </a:t>
            </a:r>
            <a:r>
              <a:rPr lang="en-US" sz="2200" dirty="0"/>
              <a:t>the participant’s enrollment in education or training carries over into a new program year, a skills gain must also be documented for the new program year.</a:t>
            </a:r>
          </a:p>
        </p:txBody>
      </p:sp>
      <p:pic>
        <p:nvPicPr>
          <p:cNvPr id="5" name="Audio 4">
            <a:hlinkClick r:id="" action="ppaction://media"/>
            <a:extLst>
              <a:ext uri="{FF2B5EF4-FFF2-40B4-BE49-F238E27FC236}">
                <a16:creationId xmlns:a16="http://schemas.microsoft.com/office/drawing/2014/main" id="{3B4CEFBD-5A3B-47F6-BAEE-7AEA6D3216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66688737"/>
      </p:ext>
    </p:extLst>
  </p:cSld>
  <p:clrMapOvr>
    <a:masterClrMapping/>
  </p:clrMapOvr>
  <mc:AlternateContent xmlns:mc="http://schemas.openxmlformats.org/markup-compatibility/2006" xmlns:p14="http://schemas.microsoft.com/office/powerpoint/2010/main">
    <mc:Choice Requires="p14">
      <p:transition spd="slow" p14:dur="2000" advTm="11903"/>
    </mc:Choice>
    <mc:Fallback xmlns="">
      <p:transition spd="slow" advTm="11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A301B6-96C0-4FB6-B478-9CE6AA92EC03}"/>
              </a:ext>
            </a:extLst>
          </p:cNvPr>
          <p:cNvSpPr/>
          <p:nvPr/>
        </p:nvSpPr>
        <p:spPr>
          <a:xfrm>
            <a:off x="1119756" y="491906"/>
            <a:ext cx="10071463" cy="69681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Additional Notes</a:t>
            </a:r>
          </a:p>
        </p:txBody>
      </p:sp>
      <p:sp>
        <p:nvSpPr>
          <p:cNvPr id="4" name="Rectangle 3">
            <a:extLst>
              <a:ext uri="{FF2B5EF4-FFF2-40B4-BE49-F238E27FC236}">
                <a16:creationId xmlns:a16="http://schemas.microsoft.com/office/drawing/2014/main" id="{B4A3E798-EFD2-4119-9250-8716096F6DBC}"/>
              </a:ext>
            </a:extLst>
          </p:cNvPr>
          <p:cNvSpPr/>
          <p:nvPr/>
        </p:nvSpPr>
        <p:spPr>
          <a:xfrm>
            <a:off x="1119755" y="1446835"/>
            <a:ext cx="10071463" cy="2693045"/>
          </a:xfrm>
          <a:prstGeom prst="rect">
            <a:avLst/>
          </a:prstGeom>
        </p:spPr>
        <p:txBody>
          <a:bodyPr wrap="square">
            <a:spAutoFit/>
          </a:bodyPr>
          <a:lstStyle/>
          <a:p>
            <a:pPr marL="285750" indent="-285750">
              <a:spcAft>
                <a:spcPts val="1800"/>
              </a:spcAft>
              <a:buFont typeface="Wingdings" panose="05000000000000000000" pitchFamily="2" charset="2"/>
              <a:buChar char="ü"/>
            </a:pPr>
            <a:r>
              <a:rPr lang="en-US" sz="2200" dirty="0"/>
              <a:t>For Individual Training Accounts (ITA) and Customized Training, the documentation of attainment of skills progression must be completed  by the training provider or employer.</a:t>
            </a:r>
          </a:p>
          <a:p>
            <a:pPr marL="285750" indent="-285750">
              <a:spcAft>
                <a:spcPts val="1800"/>
              </a:spcAft>
              <a:buFont typeface="Wingdings" panose="05000000000000000000" pitchFamily="2" charset="2"/>
              <a:buChar char="ü"/>
            </a:pPr>
            <a:r>
              <a:rPr lang="en-US" sz="2200" dirty="0"/>
              <a:t> Individuals who receive only incumbent worker training are not included in WIOA performance indicator calculations. However, State and local areas are still required to report participant and performance data on all individuals who receive only incumbent worker training, which includes the MSG performance indicator</a:t>
            </a:r>
          </a:p>
        </p:txBody>
      </p:sp>
      <p:pic>
        <p:nvPicPr>
          <p:cNvPr id="6" name="Audio 5">
            <a:hlinkClick r:id="" action="ppaction://media"/>
            <a:extLst>
              <a:ext uri="{FF2B5EF4-FFF2-40B4-BE49-F238E27FC236}">
                <a16:creationId xmlns:a16="http://schemas.microsoft.com/office/drawing/2014/main" id="{25EAA367-3D4F-4EAE-B41C-A72712AE7A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097667817"/>
      </p:ext>
    </p:extLst>
  </p:cSld>
  <p:clrMapOvr>
    <a:masterClrMapping/>
  </p:clrMapOvr>
  <mc:AlternateContent xmlns:mc="http://schemas.openxmlformats.org/markup-compatibility/2006" xmlns:p14="http://schemas.microsoft.com/office/powerpoint/2010/main">
    <mc:Choice Requires="p14">
      <p:transition spd="slow" p14:dur="2000" advTm="16148"/>
    </mc:Choice>
    <mc:Fallback xmlns="">
      <p:transition spd="slow" advTm="161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AFC612-B3CC-4EB1-88EA-77C490B490AC}"/>
              </a:ext>
            </a:extLst>
          </p:cNvPr>
          <p:cNvPicPr>
            <a:picLocks noChangeAspect="1"/>
          </p:cNvPicPr>
          <p:nvPr/>
        </p:nvPicPr>
        <p:blipFill>
          <a:blip r:embed="rId5"/>
          <a:stretch>
            <a:fillRect/>
          </a:stretch>
        </p:blipFill>
        <p:spPr>
          <a:xfrm>
            <a:off x="4719881" y="1252508"/>
            <a:ext cx="6340389" cy="4839119"/>
          </a:xfrm>
          <a:prstGeom prst="rect">
            <a:avLst/>
          </a:prstGeom>
        </p:spPr>
      </p:pic>
      <p:sp>
        <p:nvSpPr>
          <p:cNvPr id="3" name="Rectangle 2">
            <a:extLst>
              <a:ext uri="{FF2B5EF4-FFF2-40B4-BE49-F238E27FC236}">
                <a16:creationId xmlns:a16="http://schemas.microsoft.com/office/drawing/2014/main" id="{5288361A-BA08-4B04-8A0A-BCE0977F5ACC}"/>
              </a:ext>
            </a:extLst>
          </p:cNvPr>
          <p:cNvSpPr/>
          <p:nvPr/>
        </p:nvSpPr>
        <p:spPr>
          <a:xfrm>
            <a:off x="1072303" y="300955"/>
            <a:ext cx="10071463" cy="696814"/>
          </a:xfrm>
          <a:prstGeom prst="rect">
            <a:avLst/>
          </a:prstGeom>
          <a:solidFill>
            <a:schemeClr val="tx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Measurable Skill Gains</a:t>
            </a:r>
          </a:p>
        </p:txBody>
      </p:sp>
      <p:grpSp>
        <p:nvGrpSpPr>
          <p:cNvPr id="4" name="Group 3">
            <a:extLst>
              <a:ext uri="{FF2B5EF4-FFF2-40B4-BE49-F238E27FC236}">
                <a16:creationId xmlns:a16="http://schemas.microsoft.com/office/drawing/2014/main" id="{1751191F-3D31-46DB-81A0-702949C60358}"/>
              </a:ext>
            </a:extLst>
          </p:cNvPr>
          <p:cNvGrpSpPr/>
          <p:nvPr/>
        </p:nvGrpSpPr>
        <p:grpSpPr>
          <a:xfrm>
            <a:off x="296879" y="202345"/>
            <a:ext cx="1102611" cy="958943"/>
            <a:chOff x="296879" y="360841"/>
            <a:chExt cx="1102611" cy="958943"/>
          </a:xfrm>
        </p:grpSpPr>
        <p:sp>
          <p:nvSpPr>
            <p:cNvPr id="5" name="Oval 4">
              <a:extLst>
                <a:ext uri="{FF2B5EF4-FFF2-40B4-BE49-F238E27FC236}">
                  <a16:creationId xmlns:a16="http://schemas.microsoft.com/office/drawing/2014/main" id="{203C0375-03B3-4534-9CA3-9BC80E4B3567}"/>
                </a:ext>
              </a:extLst>
            </p:cNvPr>
            <p:cNvSpPr/>
            <p:nvPr/>
          </p:nvSpPr>
          <p:spPr>
            <a:xfrm>
              <a:off x="347555" y="360841"/>
              <a:ext cx="987552" cy="958943"/>
            </a:xfrm>
            <a:prstGeom prst="ellipse">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6" name="Rectangle 5">
              <a:extLst>
                <a:ext uri="{FF2B5EF4-FFF2-40B4-BE49-F238E27FC236}">
                  <a16:creationId xmlns:a16="http://schemas.microsoft.com/office/drawing/2014/main" id="{B6C42059-49D4-4B57-8D0B-9B44E22D3A19}"/>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7" name="Arrow: Right 6">
            <a:extLst>
              <a:ext uri="{FF2B5EF4-FFF2-40B4-BE49-F238E27FC236}">
                <a16:creationId xmlns:a16="http://schemas.microsoft.com/office/drawing/2014/main" id="{28DF807F-3A98-41B0-A9F7-08CF8FAA5E42}"/>
              </a:ext>
            </a:extLst>
          </p:cNvPr>
          <p:cNvSpPr/>
          <p:nvPr/>
        </p:nvSpPr>
        <p:spPr>
          <a:xfrm>
            <a:off x="6012507" y="1252508"/>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952A25E-779F-4331-B56E-0B9A801A1DB1}"/>
              </a:ext>
            </a:extLst>
          </p:cNvPr>
          <p:cNvSpPr/>
          <p:nvPr/>
        </p:nvSpPr>
        <p:spPr>
          <a:xfrm rot="10800000">
            <a:off x="9924365" y="1748439"/>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9C21166-1C23-4B24-A0B2-E9960BE8BA34}"/>
              </a:ext>
            </a:extLst>
          </p:cNvPr>
          <p:cNvSpPr/>
          <p:nvPr/>
        </p:nvSpPr>
        <p:spPr>
          <a:xfrm>
            <a:off x="1072303" y="2377439"/>
            <a:ext cx="2304881" cy="275505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1: </a:t>
            </a:r>
            <a:r>
              <a:rPr lang="en-US" dirty="0"/>
              <a:t>Add information about relevant education/training by clicking on the “Add Outcomes” button in the Training Outcomes tab in Services</a:t>
            </a:r>
          </a:p>
        </p:txBody>
      </p:sp>
      <p:sp>
        <p:nvSpPr>
          <p:cNvPr id="10" name="Arrow: Right 9">
            <a:extLst>
              <a:ext uri="{FF2B5EF4-FFF2-40B4-BE49-F238E27FC236}">
                <a16:creationId xmlns:a16="http://schemas.microsoft.com/office/drawing/2014/main" id="{962BF05D-3D29-4F5F-A9A5-B7E3809181CC}"/>
              </a:ext>
            </a:extLst>
          </p:cNvPr>
          <p:cNvSpPr/>
          <p:nvPr/>
        </p:nvSpPr>
        <p:spPr>
          <a:xfrm>
            <a:off x="4451854" y="4964872"/>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udio 10">
            <a:hlinkClick r:id="" action="ppaction://media"/>
            <a:extLst>
              <a:ext uri="{FF2B5EF4-FFF2-40B4-BE49-F238E27FC236}">
                <a16:creationId xmlns:a16="http://schemas.microsoft.com/office/drawing/2014/main" id="{E1009C93-B246-460E-9DCF-0247885EE1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88879086"/>
      </p:ext>
    </p:extLst>
  </p:cSld>
  <p:clrMapOvr>
    <a:masterClrMapping/>
  </p:clrMapOvr>
  <mc:AlternateContent xmlns:mc="http://schemas.openxmlformats.org/markup-compatibility/2006" xmlns:p14="http://schemas.microsoft.com/office/powerpoint/2010/main">
    <mc:Choice Requires="p14">
      <p:transition spd="slow" p14:dur="2000" advTm="9268"/>
    </mc:Choice>
    <mc:Fallback xmlns="">
      <p:transition spd="slow" advTm="9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92D6E7-2A75-4B31-A206-B79F0C60117C}"/>
              </a:ext>
            </a:extLst>
          </p:cNvPr>
          <p:cNvPicPr>
            <a:picLocks noChangeAspect="1"/>
          </p:cNvPicPr>
          <p:nvPr/>
        </p:nvPicPr>
        <p:blipFill>
          <a:blip r:embed="rId5"/>
          <a:stretch>
            <a:fillRect/>
          </a:stretch>
        </p:blipFill>
        <p:spPr>
          <a:xfrm>
            <a:off x="4809790" y="1252508"/>
            <a:ext cx="6309907" cy="4808637"/>
          </a:xfrm>
          <a:prstGeom prst="rect">
            <a:avLst/>
          </a:prstGeom>
        </p:spPr>
      </p:pic>
      <p:sp>
        <p:nvSpPr>
          <p:cNvPr id="3" name="Rectangle 2">
            <a:extLst>
              <a:ext uri="{FF2B5EF4-FFF2-40B4-BE49-F238E27FC236}">
                <a16:creationId xmlns:a16="http://schemas.microsoft.com/office/drawing/2014/main" id="{5288361A-BA08-4B04-8A0A-BCE0977F5ACC}"/>
              </a:ext>
            </a:extLst>
          </p:cNvPr>
          <p:cNvSpPr/>
          <p:nvPr/>
        </p:nvSpPr>
        <p:spPr>
          <a:xfrm>
            <a:off x="1072303" y="300955"/>
            <a:ext cx="10071463" cy="696814"/>
          </a:xfrm>
          <a:prstGeom prst="rect">
            <a:avLst/>
          </a:prstGeom>
          <a:solidFill>
            <a:schemeClr val="tx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Measurable Skill Gains</a:t>
            </a:r>
          </a:p>
        </p:txBody>
      </p:sp>
      <p:grpSp>
        <p:nvGrpSpPr>
          <p:cNvPr id="4" name="Group 3">
            <a:extLst>
              <a:ext uri="{FF2B5EF4-FFF2-40B4-BE49-F238E27FC236}">
                <a16:creationId xmlns:a16="http://schemas.microsoft.com/office/drawing/2014/main" id="{1751191F-3D31-46DB-81A0-702949C60358}"/>
              </a:ext>
            </a:extLst>
          </p:cNvPr>
          <p:cNvGrpSpPr/>
          <p:nvPr/>
        </p:nvGrpSpPr>
        <p:grpSpPr>
          <a:xfrm>
            <a:off x="296879" y="202345"/>
            <a:ext cx="1102611" cy="958943"/>
            <a:chOff x="296879" y="360841"/>
            <a:chExt cx="1102611" cy="958943"/>
          </a:xfrm>
        </p:grpSpPr>
        <p:sp>
          <p:nvSpPr>
            <p:cNvPr id="5" name="Oval 4">
              <a:extLst>
                <a:ext uri="{FF2B5EF4-FFF2-40B4-BE49-F238E27FC236}">
                  <a16:creationId xmlns:a16="http://schemas.microsoft.com/office/drawing/2014/main" id="{203C0375-03B3-4534-9CA3-9BC80E4B3567}"/>
                </a:ext>
              </a:extLst>
            </p:cNvPr>
            <p:cNvSpPr/>
            <p:nvPr/>
          </p:nvSpPr>
          <p:spPr>
            <a:xfrm>
              <a:off x="347555" y="360841"/>
              <a:ext cx="987552" cy="958943"/>
            </a:xfrm>
            <a:prstGeom prst="ellipse">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6" name="Rectangle 5">
              <a:extLst>
                <a:ext uri="{FF2B5EF4-FFF2-40B4-BE49-F238E27FC236}">
                  <a16:creationId xmlns:a16="http://schemas.microsoft.com/office/drawing/2014/main" id="{B6C42059-49D4-4B57-8D0B-9B44E22D3A19}"/>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9" name="Rectangle 8">
            <a:extLst>
              <a:ext uri="{FF2B5EF4-FFF2-40B4-BE49-F238E27FC236}">
                <a16:creationId xmlns:a16="http://schemas.microsoft.com/office/drawing/2014/main" id="{B9C21166-1C23-4B24-A0B2-E9960BE8BA34}"/>
              </a:ext>
            </a:extLst>
          </p:cNvPr>
          <p:cNvSpPr/>
          <p:nvPr/>
        </p:nvSpPr>
        <p:spPr>
          <a:xfrm>
            <a:off x="1072303" y="2377439"/>
            <a:ext cx="2304881" cy="2755053"/>
          </a:xfrm>
          <a:prstGeom prst="rect">
            <a:avLst/>
          </a:prstGeom>
          <a:solidFill>
            <a:schemeClr val="accent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2: </a:t>
            </a:r>
            <a:r>
              <a:rPr lang="en-US" dirty="0"/>
              <a:t>Add information about training/education program in all the fields with green dots</a:t>
            </a:r>
          </a:p>
        </p:txBody>
      </p:sp>
      <p:sp>
        <p:nvSpPr>
          <p:cNvPr id="10" name="Arrow: Right 9">
            <a:extLst>
              <a:ext uri="{FF2B5EF4-FFF2-40B4-BE49-F238E27FC236}">
                <a16:creationId xmlns:a16="http://schemas.microsoft.com/office/drawing/2014/main" id="{962BF05D-3D29-4F5F-A9A5-B7E3809181CC}"/>
              </a:ext>
            </a:extLst>
          </p:cNvPr>
          <p:cNvSpPr/>
          <p:nvPr/>
        </p:nvSpPr>
        <p:spPr>
          <a:xfrm>
            <a:off x="3686482" y="2271260"/>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3519532F-2DD4-4F7F-9A3A-F1E997EFFD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287569748"/>
      </p:ext>
    </p:extLst>
  </p:cSld>
  <p:clrMapOvr>
    <a:masterClrMapping/>
  </p:clrMapOvr>
  <mc:AlternateContent xmlns:mc="http://schemas.openxmlformats.org/markup-compatibility/2006" xmlns:p14="http://schemas.microsoft.com/office/powerpoint/2010/main">
    <mc:Choice Requires="p14">
      <p:transition spd="slow" p14:dur="2000" advTm="6101"/>
    </mc:Choice>
    <mc:Fallback xmlns="">
      <p:transition spd="slow" advTm="61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92D6E7-2A75-4B31-A206-B79F0C60117C}"/>
              </a:ext>
            </a:extLst>
          </p:cNvPr>
          <p:cNvPicPr>
            <a:picLocks noChangeAspect="1"/>
          </p:cNvPicPr>
          <p:nvPr/>
        </p:nvPicPr>
        <p:blipFill>
          <a:blip r:embed="rId5"/>
          <a:stretch>
            <a:fillRect/>
          </a:stretch>
        </p:blipFill>
        <p:spPr>
          <a:xfrm>
            <a:off x="4809790" y="1252508"/>
            <a:ext cx="6309907" cy="4808637"/>
          </a:xfrm>
          <a:prstGeom prst="rect">
            <a:avLst/>
          </a:prstGeom>
        </p:spPr>
      </p:pic>
      <p:sp>
        <p:nvSpPr>
          <p:cNvPr id="3" name="Rectangle 2">
            <a:extLst>
              <a:ext uri="{FF2B5EF4-FFF2-40B4-BE49-F238E27FC236}">
                <a16:creationId xmlns:a16="http://schemas.microsoft.com/office/drawing/2014/main" id="{5288361A-BA08-4B04-8A0A-BCE0977F5ACC}"/>
              </a:ext>
            </a:extLst>
          </p:cNvPr>
          <p:cNvSpPr/>
          <p:nvPr/>
        </p:nvSpPr>
        <p:spPr>
          <a:xfrm>
            <a:off x="1072303" y="300955"/>
            <a:ext cx="10071463" cy="696814"/>
          </a:xfrm>
          <a:prstGeom prst="rect">
            <a:avLst/>
          </a:prstGeom>
          <a:solidFill>
            <a:schemeClr val="tx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Measurable Skill Gains</a:t>
            </a:r>
          </a:p>
        </p:txBody>
      </p:sp>
      <p:grpSp>
        <p:nvGrpSpPr>
          <p:cNvPr id="4" name="Group 3">
            <a:extLst>
              <a:ext uri="{FF2B5EF4-FFF2-40B4-BE49-F238E27FC236}">
                <a16:creationId xmlns:a16="http://schemas.microsoft.com/office/drawing/2014/main" id="{1751191F-3D31-46DB-81A0-702949C60358}"/>
              </a:ext>
            </a:extLst>
          </p:cNvPr>
          <p:cNvGrpSpPr/>
          <p:nvPr/>
        </p:nvGrpSpPr>
        <p:grpSpPr>
          <a:xfrm>
            <a:off x="296879" y="202345"/>
            <a:ext cx="1102611" cy="958943"/>
            <a:chOff x="296879" y="360841"/>
            <a:chExt cx="1102611" cy="958943"/>
          </a:xfrm>
        </p:grpSpPr>
        <p:sp>
          <p:nvSpPr>
            <p:cNvPr id="5" name="Oval 4">
              <a:extLst>
                <a:ext uri="{FF2B5EF4-FFF2-40B4-BE49-F238E27FC236}">
                  <a16:creationId xmlns:a16="http://schemas.microsoft.com/office/drawing/2014/main" id="{203C0375-03B3-4534-9CA3-9BC80E4B3567}"/>
                </a:ext>
              </a:extLst>
            </p:cNvPr>
            <p:cNvSpPr/>
            <p:nvPr/>
          </p:nvSpPr>
          <p:spPr>
            <a:xfrm>
              <a:off x="347555" y="360841"/>
              <a:ext cx="987552" cy="958943"/>
            </a:xfrm>
            <a:prstGeom prst="ellipse">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6" name="Rectangle 5">
              <a:extLst>
                <a:ext uri="{FF2B5EF4-FFF2-40B4-BE49-F238E27FC236}">
                  <a16:creationId xmlns:a16="http://schemas.microsoft.com/office/drawing/2014/main" id="{B6C42059-49D4-4B57-8D0B-9B44E22D3A19}"/>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9" name="Rectangle 8">
            <a:extLst>
              <a:ext uri="{FF2B5EF4-FFF2-40B4-BE49-F238E27FC236}">
                <a16:creationId xmlns:a16="http://schemas.microsoft.com/office/drawing/2014/main" id="{B9C21166-1C23-4B24-A0B2-E9960BE8BA34}"/>
              </a:ext>
            </a:extLst>
          </p:cNvPr>
          <p:cNvSpPr/>
          <p:nvPr/>
        </p:nvSpPr>
        <p:spPr>
          <a:xfrm>
            <a:off x="1072303" y="2377439"/>
            <a:ext cx="2304881" cy="2755053"/>
          </a:xfrm>
          <a:prstGeom prst="rect">
            <a:avLst/>
          </a:pr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3: </a:t>
            </a:r>
            <a:r>
              <a:rPr lang="en-US" kern="1200" dirty="0"/>
              <a:t>Click on “Outcome Details” to enter information about Measurable Skill Gain</a:t>
            </a:r>
            <a:endParaRPr lang="en-US" dirty="0"/>
          </a:p>
        </p:txBody>
      </p:sp>
      <p:sp>
        <p:nvSpPr>
          <p:cNvPr id="10" name="Arrow: Right 9">
            <a:extLst>
              <a:ext uri="{FF2B5EF4-FFF2-40B4-BE49-F238E27FC236}">
                <a16:creationId xmlns:a16="http://schemas.microsoft.com/office/drawing/2014/main" id="{962BF05D-3D29-4F5F-A9A5-B7E3809181CC}"/>
              </a:ext>
            </a:extLst>
          </p:cNvPr>
          <p:cNvSpPr/>
          <p:nvPr/>
        </p:nvSpPr>
        <p:spPr>
          <a:xfrm>
            <a:off x="6087175" y="4968161"/>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udio 6">
            <a:hlinkClick r:id="" action="ppaction://media"/>
            <a:extLst>
              <a:ext uri="{FF2B5EF4-FFF2-40B4-BE49-F238E27FC236}">
                <a16:creationId xmlns:a16="http://schemas.microsoft.com/office/drawing/2014/main" id="{3B6C9EE1-55F6-4F34-B41B-FBFDA1D0B7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74454662"/>
      </p:ext>
    </p:extLst>
  </p:cSld>
  <p:clrMapOvr>
    <a:masterClrMapping/>
  </p:clrMapOvr>
  <mc:AlternateContent xmlns:mc="http://schemas.openxmlformats.org/markup-compatibility/2006" xmlns:p14="http://schemas.microsoft.com/office/powerpoint/2010/main">
    <mc:Choice Requires="p14">
      <p:transition spd="slow" p14:dur="2000" advTm="6749"/>
    </mc:Choice>
    <mc:Fallback xmlns="">
      <p:transition spd="slow" advTm="6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D2F1D-6F09-4678-8F18-E8E8AF0220F4}"/>
              </a:ext>
            </a:extLst>
          </p:cNvPr>
          <p:cNvPicPr>
            <a:picLocks noChangeAspect="1"/>
          </p:cNvPicPr>
          <p:nvPr/>
        </p:nvPicPr>
        <p:blipFill>
          <a:blip r:embed="rId5"/>
          <a:stretch>
            <a:fillRect/>
          </a:stretch>
        </p:blipFill>
        <p:spPr>
          <a:xfrm>
            <a:off x="4923674" y="1131193"/>
            <a:ext cx="5013059" cy="5032641"/>
          </a:xfrm>
          <a:prstGeom prst="rect">
            <a:avLst/>
          </a:prstGeom>
        </p:spPr>
      </p:pic>
      <p:sp>
        <p:nvSpPr>
          <p:cNvPr id="3" name="Rectangle 2">
            <a:extLst>
              <a:ext uri="{FF2B5EF4-FFF2-40B4-BE49-F238E27FC236}">
                <a16:creationId xmlns:a16="http://schemas.microsoft.com/office/drawing/2014/main" id="{5288361A-BA08-4B04-8A0A-BCE0977F5ACC}"/>
              </a:ext>
            </a:extLst>
          </p:cNvPr>
          <p:cNvSpPr/>
          <p:nvPr/>
        </p:nvSpPr>
        <p:spPr>
          <a:xfrm>
            <a:off x="1072303" y="300955"/>
            <a:ext cx="10071463" cy="696814"/>
          </a:xfrm>
          <a:prstGeom prst="rect">
            <a:avLst/>
          </a:prstGeom>
          <a:solidFill>
            <a:schemeClr val="tx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Measurable Skill Gains</a:t>
            </a:r>
          </a:p>
        </p:txBody>
      </p:sp>
      <p:grpSp>
        <p:nvGrpSpPr>
          <p:cNvPr id="4" name="Group 3">
            <a:extLst>
              <a:ext uri="{FF2B5EF4-FFF2-40B4-BE49-F238E27FC236}">
                <a16:creationId xmlns:a16="http://schemas.microsoft.com/office/drawing/2014/main" id="{1751191F-3D31-46DB-81A0-702949C60358}"/>
              </a:ext>
            </a:extLst>
          </p:cNvPr>
          <p:cNvGrpSpPr/>
          <p:nvPr/>
        </p:nvGrpSpPr>
        <p:grpSpPr>
          <a:xfrm>
            <a:off x="296879" y="202345"/>
            <a:ext cx="1102611" cy="958943"/>
            <a:chOff x="296879" y="360841"/>
            <a:chExt cx="1102611" cy="958943"/>
          </a:xfrm>
        </p:grpSpPr>
        <p:sp>
          <p:nvSpPr>
            <p:cNvPr id="5" name="Oval 4">
              <a:extLst>
                <a:ext uri="{FF2B5EF4-FFF2-40B4-BE49-F238E27FC236}">
                  <a16:creationId xmlns:a16="http://schemas.microsoft.com/office/drawing/2014/main" id="{203C0375-03B3-4534-9CA3-9BC80E4B3567}"/>
                </a:ext>
              </a:extLst>
            </p:cNvPr>
            <p:cNvSpPr/>
            <p:nvPr/>
          </p:nvSpPr>
          <p:spPr>
            <a:xfrm>
              <a:off x="347555" y="360841"/>
              <a:ext cx="987552" cy="958943"/>
            </a:xfrm>
            <a:prstGeom prst="ellipse">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6" name="Rectangle 5">
              <a:extLst>
                <a:ext uri="{FF2B5EF4-FFF2-40B4-BE49-F238E27FC236}">
                  <a16:creationId xmlns:a16="http://schemas.microsoft.com/office/drawing/2014/main" id="{B6C42059-49D4-4B57-8D0B-9B44E22D3A19}"/>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9" name="Rectangle 8">
            <a:extLst>
              <a:ext uri="{FF2B5EF4-FFF2-40B4-BE49-F238E27FC236}">
                <a16:creationId xmlns:a16="http://schemas.microsoft.com/office/drawing/2014/main" id="{B9C21166-1C23-4B24-A0B2-E9960BE8BA34}"/>
              </a:ext>
            </a:extLst>
          </p:cNvPr>
          <p:cNvSpPr/>
          <p:nvPr/>
        </p:nvSpPr>
        <p:spPr>
          <a:xfrm>
            <a:off x="1072303" y="2377439"/>
            <a:ext cx="2304881" cy="2755053"/>
          </a:xfrm>
          <a:prstGeom prst="rect">
            <a:avLst/>
          </a:pr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4: </a:t>
            </a:r>
            <a:r>
              <a:rPr lang="en-US" kern="1200" dirty="0"/>
              <a:t>Click on “Add” in Training Outcomes Details box that pops out</a:t>
            </a:r>
            <a:endParaRPr lang="en-US" dirty="0"/>
          </a:p>
        </p:txBody>
      </p:sp>
      <p:sp>
        <p:nvSpPr>
          <p:cNvPr id="10" name="Arrow: Right 9">
            <a:extLst>
              <a:ext uri="{FF2B5EF4-FFF2-40B4-BE49-F238E27FC236}">
                <a16:creationId xmlns:a16="http://schemas.microsoft.com/office/drawing/2014/main" id="{962BF05D-3D29-4F5F-A9A5-B7E3809181CC}"/>
              </a:ext>
            </a:extLst>
          </p:cNvPr>
          <p:cNvSpPr/>
          <p:nvPr/>
        </p:nvSpPr>
        <p:spPr>
          <a:xfrm>
            <a:off x="5022304" y="5132492"/>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C96BF343-F2AD-4401-AC71-F3A87F0582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66672640"/>
      </p:ext>
    </p:extLst>
  </p:cSld>
  <p:clrMapOvr>
    <a:masterClrMapping/>
  </p:clrMapOvr>
  <mc:AlternateContent xmlns:mc="http://schemas.openxmlformats.org/markup-compatibility/2006" xmlns:p14="http://schemas.microsoft.com/office/powerpoint/2010/main">
    <mc:Choice Requires="p14">
      <p:transition spd="slow" p14:dur="2000" advTm="6597"/>
    </mc:Choice>
    <mc:Fallback xmlns="">
      <p:transition spd="slow" advTm="6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88361A-BA08-4B04-8A0A-BCE0977F5ACC}"/>
              </a:ext>
            </a:extLst>
          </p:cNvPr>
          <p:cNvSpPr/>
          <p:nvPr/>
        </p:nvSpPr>
        <p:spPr>
          <a:xfrm>
            <a:off x="1072303" y="300955"/>
            <a:ext cx="10071463" cy="696814"/>
          </a:xfrm>
          <a:prstGeom prst="rect">
            <a:avLst/>
          </a:prstGeom>
          <a:solidFill>
            <a:schemeClr val="tx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Measurable Skill Gains</a:t>
            </a:r>
          </a:p>
        </p:txBody>
      </p:sp>
      <p:grpSp>
        <p:nvGrpSpPr>
          <p:cNvPr id="4" name="Group 3">
            <a:extLst>
              <a:ext uri="{FF2B5EF4-FFF2-40B4-BE49-F238E27FC236}">
                <a16:creationId xmlns:a16="http://schemas.microsoft.com/office/drawing/2014/main" id="{1751191F-3D31-46DB-81A0-702949C60358}"/>
              </a:ext>
            </a:extLst>
          </p:cNvPr>
          <p:cNvGrpSpPr/>
          <p:nvPr/>
        </p:nvGrpSpPr>
        <p:grpSpPr>
          <a:xfrm>
            <a:off x="296879" y="202345"/>
            <a:ext cx="1102611" cy="958943"/>
            <a:chOff x="296879" y="360841"/>
            <a:chExt cx="1102611" cy="958943"/>
          </a:xfrm>
        </p:grpSpPr>
        <p:sp>
          <p:nvSpPr>
            <p:cNvPr id="5" name="Oval 4">
              <a:extLst>
                <a:ext uri="{FF2B5EF4-FFF2-40B4-BE49-F238E27FC236}">
                  <a16:creationId xmlns:a16="http://schemas.microsoft.com/office/drawing/2014/main" id="{203C0375-03B3-4534-9CA3-9BC80E4B3567}"/>
                </a:ext>
              </a:extLst>
            </p:cNvPr>
            <p:cNvSpPr/>
            <p:nvPr/>
          </p:nvSpPr>
          <p:spPr>
            <a:xfrm>
              <a:off x="347555" y="360841"/>
              <a:ext cx="987552" cy="958943"/>
            </a:xfrm>
            <a:prstGeom prst="ellipse">
              <a:avLst/>
            </a:prstGeom>
            <a:solidFill>
              <a:schemeClr val="bg1">
                <a:lumMod val="9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6" name="Rectangle 5">
              <a:extLst>
                <a:ext uri="{FF2B5EF4-FFF2-40B4-BE49-F238E27FC236}">
                  <a16:creationId xmlns:a16="http://schemas.microsoft.com/office/drawing/2014/main" id="{B6C42059-49D4-4B57-8D0B-9B44E22D3A19}"/>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9" name="Rectangle 8">
            <a:extLst>
              <a:ext uri="{FF2B5EF4-FFF2-40B4-BE49-F238E27FC236}">
                <a16:creationId xmlns:a16="http://schemas.microsoft.com/office/drawing/2014/main" id="{B9C21166-1C23-4B24-A0B2-E9960BE8BA34}"/>
              </a:ext>
            </a:extLst>
          </p:cNvPr>
          <p:cNvSpPr/>
          <p:nvPr/>
        </p:nvSpPr>
        <p:spPr>
          <a:xfrm>
            <a:off x="1072303" y="2331139"/>
            <a:ext cx="2304881" cy="2755053"/>
          </a:xfrm>
          <a:prstGeom prst="rect">
            <a:avLst/>
          </a:pr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5: </a:t>
            </a:r>
            <a:r>
              <a:rPr lang="en-US" kern="1200" dirty="0"/>
              <a:t>Add information about dat</a:t>
            </a:r>
            <a:r>
              <a:rPr lang="en-US" dirty="0"/>
              <a:t>e and type of Measurable Skill Gain, as well as any relevant details</a:t>
            </a:r>
          </a:p>
        </p:txBody>
      </p:sp>
      <p:pic>
        <p:nvPicPr>
          <p:cNvPr id="7" name="Picture 6">
            <a:extLst>
              <a:ext uri="{FF2B5EF4-FFF2-40B4-BE49-F238E27FC236}">
                <a16:creationId xmlns:a16="http://schemas.microsoft.com/office/drawing/2014/main" id="{7DA0A231-3A54-41C9-8DC9-D22F05437D6F}"/>
              </a:ext>
            </a:extLst>
          </p:cNvPr>
          <p:cNvPicPr>
            <a:picLocks noChangeAspect="1"/>
          </p:cNvPicPr>
          <p:nvPr/>
        </p:nvPicPr>
        <p:blipFill>
          <a:blip r:embed="rId5"/>
          <a:stretch>
            <a:fillRect/>
          </a:stretch>
        </p:blipFill>
        <p:spPr>
          <a:xfrm>
            <a:off x="5283986" y="1161288"/>
            <a:ext cx="5470527" cy="5117382"/>
          </a:xfrm>
          <a:prstGeom prst="rect">
            <a:avLst/>
          </a:prstGeom>
        </p:spPr>
      </p:pic>
      <p:sp>
        <p:nvSpPr>
          <p:cNvPr id="10" name="Arrow: Right 9">
            <a:extLst>
              <a:ext uri="{FF2B5EF4-FFF2-40B4-BE49-F238E27FC236}">
                <a16:creationId xmlns:a16="http://schemas.microsoft.com/office/drawing/2014/main" id="{962BF05D-3D29-4F5F-A9A5-B7E3809181CC}"/>
              </a:ext>
            </a:extLst>
          </p:cNvPr>
          <p:cNvSpPr/>
          <p:nvPr/>
        </p:nvSpPr>
        <p:spPr>
          <a:xfrm>
            <a:off x="3893375" y="1994096"/>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F87D176-1B25-4729-B011-CC5B4D435C14}"/>
              </a:ext>
            </a:extLst>
          </p:cNvPr>
          <p:cNvSpPr/>
          <p:nvPr/>
        </p:nvSpPr>
        <p:spPr>
          <a:xfrm>
            <a:off x="3893375" y="2676671"/>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7EA2AAE-F56B-4271-AFA3-1734C8686636}"/>
              </a:ext>
            </a:extLst>
          </p:cNvPr>
          <p:cNvSpPr/>
          <p:nvPr/>
        </p:nvSpPr>
        <p:spPr>
          <a:xfrm>
            <a:off x="3893375" y="3964548"/>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F154BAB2-9F68-4087-A330-ED214EA9DE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62481632"/>
      </p:ext>
    </p:extLst>
  </p:cSld>
  <p:clrMapOvr>
    <a:masterClrMapping/>
  </p:clrMapOvr>
  <mc:AlternateContent xmlns:mc="http://schemas.openxmlformats.org/markup-compatibility/2006" xmlns:p14="http://schemas.microsoft.com/office/powerpoint/2010/main">
    <mc:Choice Requires="p14">
      <p:transition spd="slow" p14:dur="2000" advTm="7930"/>
    </mc:Choice>
    <mc:Fallback xmlns="">
      <p:transition spd="slow" advTm="7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E5A0F063-94D9-44BC-B297-C368EF0A8D8B}"/>
              </a:ext>
            </a:extLst>
          </p:cNvPr>
          <p:cNvSpPr/>
          <p:nvPr/>
        </p:nvSpPr>
        <p:spPr>
          <a:xfrm>
            <a:off x="1409739" y="0"/>
            <a:ext cx="384756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Title 4">
            <a:extLst>
              <a:ext uri="{FF2B5EF4-FFF2-40B4-BE49-F238E27FC236}">
                <a16:creationId xmlns:a16="http://schemas.microsoft.com/office/drawing/2014/main" id="{8A34EA11-D482-4A27-B2B8-372B781A7BCC}"/>
              </a:ext>
            </a:extLst>
          </p:cNvPr>
          <p:cNvSpPr>
            <a:spLocks noGrp="1"/>
          </p:cNvSpPr>
          <p:nvPr>
            <p:ph type="title"/>
          </p:nvPr>
        </p:nvSpPr>
        <p:spPr>
          <a:xfrm rot="16200000">
            <a:off x="-2018837" y="1975744"/>
            <a:ext cx="5330545" cy="3236417"/>
          </a:xfrm>
        </p:spPr>
        <p:txBody>
          <a:bodyPr anchor="ctr"/>
          <a:lstStyle/>
          <a:p>
            <a:pPr algn="ctr"/>
            <a:r>
              <a:rPr lang="en-US" b="1" dirty="0"/>
              <a:t>WIOA Title I Training Series</a:t>
            </a:r>
          </a:p>
        </p:txBody>
      </p:sp>
      <p:sp>
        <p:nvSpPr>
          <p:cNvPr id="51" name="Rectangle 50">
            <a:extLst>
              <a:ext uri="{FF2B5EF4-FFF2-40B4-BE49-F238E27FC236}">
                <a16:creationId xmlns:a16="http://schemas.microsoft.com/office/drawing/2014/main" id="{BD52D50E-6990-4324-969F-F6EDC60C017F}"/>
              </a:ext>
            </a:extLst>
          </p:cNvPr>
          <p:cNvSpPr/>
          <p:nvPr/>
        </p:nvSpPr>
        <p:spPr>
          <a:xfrm>
            <a:off x="1931124" y="1515453"/>
            <a:ext cx="9459119" cy="353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itle 1">
            <a:extLst>
              <a:ext uri="{FF2B5EF4-FFF2-40B4-BE49-F238E27FC236}">
                <a16:creationId xmlns:a16="http://schemas.microsoft.com/office/drawing/2014/main" id="{82A329BA-E530-40A0-A55D-8A094789993B}"/>
              </a:ext>
            </a:extLst>
          </p:cNvPr>
          <p:cNvSpPr txBox="1">
            <a:spLocks/>
          </p:cNvSpPr>
          <p:nvPr/>
        </p:nvSpPr>
        <p:spPr>
          <a:xfrm>
            <a:off x="2067626" y="-48316"/>
            <a:ext cx="9491582" cy="13221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600" b="0" i="0" u="none" strike="noStrike" kern="1200" cap="none" spc="-50" normalizeH="0" baseline="0" noProof="0">
                <a:ln>
                  <a:noFill/>
                </a:ln>
                <a:solidFill>
                  <a:srgbClr val="FFFFFF"/>
                </a:solidFill>
                <a:effectLst/>
                <a:uLnTx/>
                <a:uFillTx/>
                <a:latin typeface="Calibri Light" panose="020F0302020204030204"/>
                <a:ea typeface="+mj-ea"/>
                <a:cs typeface="+mj-cs"/>
              </a:rPr>
              <a:t>Clarifying Expectations and Key Takeaways</a:t>
            </a:r>
            <a:endParaRPr kumimoji="0" lang="en-US" sz="3600" b="0" i="0" u="none" strike="noStrike" kern="1200" cap="none" spc="-50" normalizeH="0" baseline="0" noProof="0" dirty="0">
              <a:ln>
                <a:noFill/>
              </a:ln>
              <a:solidFill>
                <a:srgbClr val="FFFFFF"/>
              </a:solidFill>
              <a:effectLst/>
              <a:uLnTx/>
              <a:uFillTx/>
              <a:latin typeface="Calibri Light" panose="020F0302020204030204"/>
              <a:ea typeface="+mj-ea"/>
              <a:cs typeface="+mj-cs"/>
            </a:endParaRPr>
          </a:p>
        </p:txBody>
      </p:sp>
      <p:sp>
        <p:nvSpPr>
          <p:cNvPr id="53" name="Hexagon 52">
            <a:extLst>
              <a:ext uri="{FF2B5EF4-FFF2-40B4-BE49-F238E27FC236}">
                <a16:creationId xmlns:a16="http://schemas.microsoft.com/office/drawing/2014/main" id="{5B9EE878-22C6-4FA9-9427-E16EFC8C40AD}"/>
              </a:ext>
            </a:extLst>
          </p:cNvPr>
          <p:cNvSpPr/>
          <p:nvPr/>
        </p:nvSpPr>
        <p:spPr>
          <a:xfrm>
            <a:off x="2264644" y="764856"/>
            <a:ext cx="2263335" cy="22016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Individual Employment Plan</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Hexagon 53">
            <a:extLst>
              <a:ext uri="{FF2B5EF4-FFF2-40B4-BE49-F238E27FC236}">
                <a16:creationId xmlns:a16="http://schemas.microsoft.com/office/drawing/2014/main" id="{BAFD6159-C703-4499-863B-B2F0404F59E4}"/>
              </a:ext>
            </a:extLst>
          </p:cNvPr>
          <p:cNvSpPr/>
          <p:nvPr/>
        </p:nvSpPr>
        <p:spPr>
          <a:xfrm>
            <a:off x="2287159" y="3149351"/>
            <a:ext cx="2263335" cy="2201626"/>
          </a:xfrm>
          <a:prstGeom prst="hexagon">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Individual Service Strategies </a:t>
            </a:r>
          </a:p>
        </p:txBody>
      </p:sp>
      <p:sp>
        <p:nvSpPr>
          <p:cNvPr id="55" name="Hexagon 54">
            <a:extLst>
              <a:ext uri="{FF2B5EF4-FFF2-40B4-BE49-F238E27FC236}">
                <a16:creationId xmlns:a16="http://schemas.microsoft.com/office/drawing/2014/main" id="{F06B8795-02D4-4C69-94EF-370CE017AC53}"/>
              </a:ext>
            </a:extLst>
          </p:cNvPr>
          <p:cNvSpPr/>
          <p:nvPr/>
        </p:nvSpPr>
        <p:spPr>
          <a:xfrm>
            <a:off x="4155511" y="1954686"/>
            <a:ext cx="2263335" cy="2201626"/>
          </a:xfrm>
          <a:prstGeom prst="hexagon">
            <a:avLst/>
          </a:prstGeom>
          <a:solidFill>
            <a:schemeClr val="accent2"/>
          </a:solidFill>
          <a:ln w="76200">
            <a:no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Work Experience</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Hexagon 55">
            <a:extLst>
              <a:ext uri="{FF2B5EF4-FFF2-40B4-BE49-F238E27FC236}">
                <a16:creationId xmlns:a16="http://schemas.microsoft.com/office/drawing/2014/main" id="{4D4AAE74-4196-4B2A-A249-8FDBD9204C10}"/>
              </a:ext>
            </a:extLst>
          </p:cNvPr>
          <p:cNvSpPr/>
          <p:nvPr/>
        </p:nvSpPr>
        <p:spPr>
          <a:xfrm>
            <a:off x="6026743" y="768449"/>
            <a:ext cx="2263335" cy="2201626"/>
          </a:xfrm>
          <a:prstGeom prst="hexagon">
            <a:avLst/>
          </a:prstGeom>
          <a:ln w="5715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Measurable Skill Gains</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Hexagon 56">
            <a:extLst>
              <a:ext uri="{FF2B5EF4-FFF2-40B4-BE49-F238E27FC236}">
                <a16:creationId xmlns:a16="http://schemas.microsoft.com/office/drawing/2014/main" id="{14711538-DE1C-44EB-AC9E-302D1727520A}"/>
              </a:ext>
            </a:extLst>
          </p:cNvPr>
          <p:cNvSpPr/>
          <p:nvPr/>
        </p:nvSpPr>
        <p:spPr>
          <a:xfrm>
            <a:off x="6025937" y="3140923"/>
            <a:ext cx="2263335" cy="220162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Credential Attainment</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Hexagon 57">
            <a:extLst>
              <a:ext uri="{FF2B5EF4-FFF2-40B4-BE49-F238E27FC236}">
                <a16:creationId xmlns:a16="http://schemas.microsoft.com/office/drawing/2014/main" id="{17B1A916-B65E-44F6-BF17-ED41C00823D3}"/>
              </a:ext>
            </a:extLst>
          </p:cNvPr>
          <p:cNvSpPr/>
          <p:nvPr/>
        </p:nvSpPr>
        <p:spPr>
          <a:xfrm>
            <a:off x="7878805" y="1919834"/>
            <a:ext cx="2263335" cy="220162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Exit</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Hexagon 58">
            <a:extLst>
              <a:ext uri="{FF2B5EF4-FFF2-40B4-BE49-F238E27FC236}">
                <a16:creationId xmlns:a16="http://schemas.microsoft.com/office/drawing/2014/main" id="{3F57AA80-9148-4704-A5FC-E0DF0C337CAF}"/>
              </a:ext>
            </a:extLst>
          </p:cNvPr>
          <p:cNvSpPr/>
          <p:nvPr/>
        </p:nvSpPr>
        <p:spPr>
          <a:xfrm>
            <a:off x="9568991" y="3317826"/>
            <a:ext cx="2263335" cy="2201626"/>
          </a:xfrm>
          <a:prstGeom prst="hexagon">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Follow-up Services (Youth)</a:t>
            </a: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ADE6B1DB-C28E-453C-A775-9BFC54ACDC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22875108"/>
      </p:ext>
    </p:extLst>
  </p:cSld>
  <p:clrMapOvr>
    <a:masterClrMapping/>
  </p:clrMapOvr>
  <mc:AlternateContent xmlns:mc="http://schemas.openxmlformats.org/markup-compatibility/2006" xmlns:p14="http://schemas.microsoft.com/office/powerpoint/2010/main">
    <mc:Choice Requires="p14">
      <p:transition spd="slow" p14:dur="2000" advTm="4334"/>
    </mc:Choice>
    <mc:Fallback xmlns="">
      <p:transition spd="slow" advTm="4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BA985-D390-477E-86CF-8DD909DFA160}"/>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Measurable Skill Gain – Local Documentation</a:t>
            </a:r>
          </a:p>
        </p:txBody>
      </p:sp>
      <p:grpSp>
        <p:nvGrpSpPr>
          <p:cNvPr id="3" name="Group 2">
            <a:extLst>
              <a:ext uri="{FF2B5EF4-FFF2-40B4-BE49-F238E27FC236}">
                <a16:creationId xmlns:a16="http://schemas.microsoft.com/office/drawing/2014/main" id="{BB891182-BC9A-4639-B0DD-57337EE91753}"/>
              </a:ext>
            </a:extLst>
          </p:cNvPr>
          <p:cNvGrpSpPr/>
          <p:nvPr/>
        </p:nvGrpSpPr>
        <p:grpSpPr>
          <a:xfrm>
            <a:off x="296879" y="202345"/>
            <a:ext cx="1102611" cy="958943"/>
            <a:chOff x="296879" y="360841"/>
            <a:chExt cx="1102611" cy="958943"/>
          </a:xfrm>
        </p:grpSpPr>
        <p:sp>
          <p:nvSpPr>
            <p:cNvPr id="4" name="Oval 3">
              <a:extLst>
                <a:ext uri="{FF2B5EF4-FFF2-40B4-BE49-F238E27FC236}">
                  <a16:creationId xmlns:a16="http://schemas.microsoft.com/office/drawing/2014/main" id="{E742BAB0-9B48-47A6-B71A-A0C5D2C8ED13}"/>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E6B79423-E2E4-44AC-A41F-54606B2E6F51}"/>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File Roadmap</a:t>
              </a:r>
            </a:p>
          </p:txBody>
        </p:sp>
      </p:grpSp>
      <p:pic>
        <p:nvPicPr>
          <p:cNvPr id="6" name="Picture 5">
            <a:extLst>
              <a:ext uri="{FF2B5EF4-FFF2-40B4-BE49-F238E27FC236}">
                <a16:creationId xmlns:a16="http://schemas.microsoft.com/office/drawing/2014/main" id="{BD39FB1C-664A-4160-8ACD-ACC2DDBB52A0}"/>
              </a:ext>
            </a:extLst>
          </p:cNvPr>
          <p:cNvPicPr>
            <a:picLocks noChangeAspect="1"/>
          </p:cNvPicPr>
          <p:nvPr/>
        </p:nvPicPr>
        <p:blipFill>
          <a:blip r:embed="rId5"/>
          <a:stretch>
            <a:fillRect/>
          </a:stretch>
        </p:blipFill>
        <p:spPr>
          <a:xfrm>
            <a:off x="2379445" y="1096379"/>
            <a:ext cx="7719983" cy="5166812"/>
          </a:xfrm>
          <a:prstGeom prst="rect">
            <a:avLst/>
          </a:prstGeom>
        </p:spPr>
      </p:pic>
      <p:sp>
        <p:nvSpPr>
          <p:cNvPr id="7" name="Rectangle 6">
            <a:extLst>
              <a:ext uri="{FF2B5EF4-FFF2-40B4-BE49-F238E27FC236}">
                <a16:creationId xmlns:a16="http://schemas.microsoft.com/office/drawing/2014/main" id="{255AEFB2-2709-48D5-9C9B-1CEDA788B94D}"/>
              </a:ext>
            </a:extLst>
          </p:cNvPr>
          <p:cNvSpPr/>
          <p:nvPr/>
        </p:nvSpPr>
        <p:spPr>
          <a:xfrm>
            <a:off x="6324599" y="1850598"/>
            <a:ext cx="3167743" cy="375552"/>
          </a:xfrm>
          <a:prstGeom prst="rect">
            <a:avLst/>
          </a:prstGeom>
        </p:spPr>
        <p:txBody>
          <a:bodyPr wrap="square">
            <a:spAutoFit/>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Additional Documentation</a:t>
            </a:r>
          </a:p>
        </p:txBody>
      </p:sp>
      <p:sp>
        <p:nvSpPr>
          <p:cNvPr id="8" name="TextBox 7">
            <a:extLst>
              <a:ext uri="{FF2B5EF4-FFF2-40B4-BE49-F238E27FC236}">
                <a16:creationId xmlns:a16="http://schemas.microsoft.com/office/drawing/2014/main" id="{496FBD2F-5389-48F1-9CDD-47264F3619C2}"/>
              </a:ext>
            </a:extLst>
          </p:cNvPr>
          <p:cNvSpPr txBox="1"/>
          <p:nvPr/>
        </p:nvSpPr>
        <p:spPr>
          <a:xfrm>
            <a:off x="6430287" y="2226150"/>
            <a:ext cx="2956365" cy="38318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Basic skills test results</a:t>
            </a:r>
          </a:p>
          <a:p>
            <a:pPr marL="285750" indent="-285750">
              <a:spcAft>
                <a:spcPts val="600"/>
              </a:spcAft>
              <a:buFont typeface="Arial" panose="020B0604020202020204" pitchFamily="34" charset="0"/>
              <a:buChar char="•"/>
            </a:pPr>
            <a:r>
              <a:rPr lang="en-US" sz="1600" dirty="0"/>
              <a:t>Official secondary or post-secondary report cards and transcripts</a:t>
            </a:r>
          </a:p>
          <a:p>
            <a:pPr marL="285750" indent="-285750">
              <a:spcAft>
                <a:spcPts val="600"/>
              </a:spcAft>
              <a:buFont typeface="Arial" panose="020B0604020202020204" pitchFamily="34" charset="0"/>
              <a:buChar char="•"/>
            </a:pPr>
            <a:r>
              <a:rPr lang="en-US" sz="1600" dirty="0"/>
              <a:t>Postsecondary enrollment or registration forms</a:t>
            </a:r>
          </a:p>
          <a:p>
            <a:pPr marL="285750" indent="-285750">
              <a:spcAft>
                <a:spcPts val="600"/>
              </a:spcAft>
              <a:buFont typeface="Arial" panose="020B0604020202020204" pitchFamily="34" charset="0"/>
              <a:buChar char="•"/>
            </a:pPr>
            <a:r>
              <a:rPr lang="en-US" sz="1600" dirty="0"/>
              <a:t>High school diploma</a:t>
            </a:r>
          </a:p>
          <a:p>
            <a:pPr marL="285750" indent="-285750">
              <a:spcAft>
                <a:spcPts val="600"/>
              </a:spcAft>
              <a:buFont typeface="Arial" panose="020B0604020202020204" pitchFamily="34" charset="0"/>
              <a:buChar char="•"/>
            </a:pPr>
            <a:r>
              <a:rPr lang="en-US" sz="1600" dirty="0"/>
              <a:t>HSE exam results</a:t>
            </a:r>
          </a:p>
          <a:p>
            <a:pPr marL="285750" indent="-285750">
              <a:spcAft>
                <a:spcPts val="600"/>
              </a:spcAft>
              <a:buFont typeface="Arial" panose="020B0604020202020204" pitchFamily="34" charset="0"/>
              <a:buChar char="•"/>
            </a:pPr>
            <a:r>
              <a:rPr lang="en-US" sz="1600" dirty="0"/>
              <a:t>Results from occupation-specific exams</a:t>
            </a:r>
          </a:p>
          <a:p>
            <a:pPr marL="285750" indent="-285750">
              <a:spcAft>
                <a:spcPts val="600"/>
              </a:spcAft>
              <a:buFont typeface="Arial" panose="020B0604020202020204" pitchFamily="34" charset="0"/>
              <a:buChar char="•"/>
            </a:pPr>
            <a:r>
              <a:rPr lang="en-US" sz="1600" dirty="0"/>
              <a:t>Other MSG relevant documents.</a:t>
            </a:r>
          </a:p>
          <a:p>
            <a:pPr>
              <a:spcAft>
                <a:spcPts val="600"/>
              </a:spcAft>
            </a:pPr>
            <a:endParaRPr lang="en-US" sz="1600" dirty="0"/>
          </a:p>
        </p:txBody>
      </p:sp>
      <p:pic>
        <p:nvPicPr>
          <p:cNvPr id="11" name="Audio 10">
            <a:hlinkClick r:id="" action="ppaction://media"/>
            <a:extLst>
              <a:ext uri="{FF2B5EF4-FFF2-40B4-BE49-F238E27FC236}">
                <a16:creationId xmlns:a16="http://schemas.microsoft.com/office/drawing/2014/main" id="{5B719BA9-6C55-4AAC-BA7B-E50A9F1B3D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63401346"/>
      </p:ext>
    </p:extLst>
  </p:cSld>
  <p:clrMapOvr>
    <a:masterClrMapping/>
  </p:clrMapOvr>
  <mc:AlternateContent xmlns:mc="http://schemas.openxmlformats.org/markup-compatibility/2006" xmlns:p14="http://schemas.microsoft.com/office/powerpoint/2010/main">
    <mc:Choice Requires="p14">
      <p:transition spd="slow" p14:dur="2000" advTm="22823"/>
    </mc:Choice>
    <mc:Fallback xmlns="">
      <p:transition spd="slow" advTm="22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190A-A166-45B7-8966-859A32F7D6FD}"/>
              </a:ext>
            </a:extLst>
          </p:cNvPr>
          <p:cNvSpPr>
            <a:spLocks noGrp="1"/>
          </p:cNvSpPr>
          <p:nvPr>
            <p:ph type="title"/>
          </p:nvPr>
        </p:nvSpPr>
        <p:spPr/>
        <p:txBody>
          <a:bodyPr/>
          <a:lstStyle/>
          <a:p>
            <a:r>
              <a:rPr lang="en-US" dirty="0"/>
              <a:t>Additional Resources</a:t>
            </a:r>
          </a:p>
        </p:txBody>
      </p:sp>
      <p:sp>
        <p:nvSpPr>
          <p:cNvPr id="4" name="Rectangle 3">
            <a:extLst>
              <a:ext uri="{FF2B5EF4-FFF2-40B4-BE49-F238E27FC236}">
                <a16:creationId xmlns:a16="http://schemas.microsoft.com/office/drawing/2014/main" id="{AB3D4F8E-77F3-44AE-828A-912115D4B7B6}"/>
              </a:ext>
            </a:extLst>
          </p:cNvPr>
          <p:cNvSpPr/>
          <p:nvPr/>
        </p:nvSpPr>
        <p:spPr>
          <a:xfrm>
            <a:off x="3948176" y="1989328"/>
            <a:ext cx="366572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AOSOS Training Videos</a:t>
            </a:r>
          </a:p>
          <a:p>
            <a:endParaRPr lang="en-US" sz="600" b="1" dirty="0">
              <a:solidFill>
                <a:schemeClr val="tx1"/>
              </a:solidFill>
            </a:endParaRPr>
          </a:p>
          <a:p>
            <a:r>
              <a:rPr lang="en-US" sz="2200" dirty="0">
                <a:solidFill>
                  <a:schemeClr val="tx1"/>
                </a:solidFill>
              </a:rPr>
              <a:t>Specific tutorials about entering Activities and Comments, the tabs in Customer Detail, and the tabs in Comp Assess can be found here:  </a:t>
            </a:r>
            <a:r>
              <a:rPr lang="en-US" sz="2200" u="sng" dirty="0">
                <a:hlinkClick r:id="rId5"/>
              </a:rPr>
              <a:t>https://towork.dol.state.nj.us/aosostrainingmaterials/_layouts/15/start.aspx#/</a:t>
            </a:r>
            <a:endParaRPr lang="en-US" sz="2200" u="sng" dirty="0"/>
          </a:p>
        </p:txBody>
      </p:sp>
      <p:sp>
        <p:nvSpPr>
          <p:cNvPr id="5" name="Rectangle 4">
            <a:extLst>
              <a:ext uri="{FF2B5EF4-FFF2-40B4-BE49-F238E27FC236}">
                <a16:creationId xmlns:a16="http://schemas.microsoft.com/office/drawing/2014/main" id="{B9C1BB59-95C6-4FE9-9CD7-6458CED510CC}"/>
              </a:ext>
            </a:extLst>
          </p:cNvPr>
          <p:cNvSpPr/>
          <p:nvPr/>
        </p:nvSpPr>
        <p:spPr>
          <a:xfrm>
            <a:off x="556768" y="1989328"/>
            <a:ext cx="3090672"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NJDOL Policy</a:t>
            </a:r>
          </a:p>
          <a:p>
            <a:pPr algn="ctr"/>
            <a:endParaRPr lang="en-US" sz="600" b="1" dirty="0">
              <a:solidFill>
                <a:schemeClr val="tx1"/>
              </a:solidFill>
            </a:endParaRPr>
          </a:p>
          <a:p>
            <a:r>
              <a:rPr lang="en-US" sz="2200" dirty="0">
                <a:solidFill>
                  <a:schemeClr val="tx1"/>
                </a:solidFill>
              </a:rPr>
              <a:t>NJ Workforce Innovation notices including NJWIN 8-17 that outlines specific Measurable Skill Gain policy can be found here:</a:t>
            </a:r>
          </a:p>
          <a:p>
            <a:endParaRPr lang="en-US" sz="2200" b="1" dirty="0">
              <a:solidFill>
                <a:schemeClr val="tx1"/>
              </a:solidFill>
            </a:endParaRPr>
          </a:p>
          <a:p>
            <a:r>
              <a:rPr lang="en-US" sz="2200" u="sng" dirty="0">
                <a:solidFill>
                  <a:schemeClr val="accent2"/>
                </a:solidFill>
                <a:hlinkClick r:id="rId6"/>
              </a:rPr>
              <a:t>https://www.nj.gov/labor/wioa/resources/</a:t>
            </a:r>
            <a:endParaRPr lang="en-US" sz="2200" u="sng" dirty="0">
              <a:solidFill>
                <a:schemeClr val="accent2"/>
              </a:solidFill>
            </a:endParaRPr>
          </a:p>
        </p:txBody>
      </p:sp>
      <p:sp>
        <p:nvSpPr>
          <p:cNvPr id="6" name="Rectangle 5">
            <a:extLst>
              <a:ext uri="{FF2B5EF4-FFF2-40B4-BE49-F238E27FC236}">
                <a16:creationId xmlns:a16="http://schemas.microsoft.com/office/drawing/2014/main" id="{D20392CF-8A04-4646-B836-A7EB5585854F}"/>
              </a:ext>
            </a:extLst>
          </p:cNvPr>
          <p:cNvSpPr/>
          <p:nvPr/>
        </p:nvSpPr>
        <p:spPr>
          <a:xfrm>
            <a:off x="2160890" y="6457890"/>
            <a:ext cx="8202310" cy="400110"/>
          </a:xfrm>
          <a:prstGeom prst="rect">
            <a:avLst/>
          </a:prstGeom>
        </p:spPr>
        <p:txBody>
          <a:bodyPr wrap="none">
            <a:spAutoFit/>
          </a:bodyPr>
          <a:lstStyle/>
          <a:p>
            <a:r>
              <a:rPr lang="en-US" sz="2000" b="1" dirty="0">
                <a:solidFill>
                  <a:schemeClr val="bg1"/>
                </a:solidFill>
              </a:rPr>
              <a:t>Contact us at Career Services with any questions at WIOApolicy@dol.nj.gov</a:t>
            </a:r>
          </a:p>
        </p:txBody>
      </p:sp>
      <p:sp>
        <p:nvSpPr>
          <p:cNvPr id="7" name="Rectangle 6">
            <a:extLst>
              <a:ext uri="{FF2B5EF4-FFF2-40B4-BE49-F238E27FC236}">
                <a16:creationId xmlns:a16="http://schemas.microsoft.com/office/drawing/2014/main" id="{59020528-2B77-4A2A-9975-318000FF783D}"/>
              </a:ext>
            </a:extLst>
          </p:cNvPr>
          <p:cNvSpPr/>
          <p:nvPr/>
        </p:nvSpPr>
        <p:spPr>
          <a:xfrm>
            <a:off x="7823200" y="1989328"/>
            <a:ext cx="3810000"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Workforce GPS</a:t>
            </a:r>
          </a:p>
          <a:p>
            <a:endParaRPr lang="en-US" sz="600" b="1" dirty="0">
              <a:solidFill>
                <a:schemeClr val="tx1"/>
              </a:solidFill>
            </a:endParaRPr>
          </a:p>
          <a:p>
            <a:r>
              <a:rPr lang="en-US" sz="2200" dirty="0">
                <a:solidFill>
                  <a:schemeClr val="tx1"/>
                </a:solidFill>
              </a:rPr>
              <a:t>Additional resources about Measurable Skill Gain can be found on DOLETA’s Workforce GPS website: </a:t>
            </a:r>
            <a:r>
              <a:rPr lang="en-US" sz="2200" dirty="0">
                <a:solidFill>
                  <a:schemeClr val="tx1"/>
                </a:solidFill>
                <a:hlinkClick r:id="rId7"/>
              </a:rPr>
              <a:t>https://performancereporting.workforcegps.org/resources/2018/07/30/12/57/Measurable-Skill-Gains-E-Learning-Module</a:t>
            </a:r>
            <a:r>
              <a:rPr lang="en-US" sz="2200" dirty="0">
                <a:solidFill>
                  <a:schemeClr val="tx1"/>
                </a:solidFill>
              </a:rPr>
              <a:t> </a:t>
            </a:r>
            <a:endParaRPr lang="en-US" sz="2200" u="sng" dirty="0"/>
          </a:p>
        </p:txBody>
      </p:sp>
      <p:pic>
        <p:nvPicPr>
          <p:cNvPr id="9" name="Audio 8">
            <a:hlinkClick r:id="" action="ppaction://media"/>
            <a:extLst>
              <a:ext uri="{FF2B5EF4-FFF2-40B4-BE49-F238E27FC236}">
                <a16:creationId xmlns:a16="http://schemas.microsoft.com/office/drawing/2014/main" id="{94F4B782-A295-40CF-B6C9-4AE763C195C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65352796"/>
      </p:ext>
    </p:extLst>
  </p:cSld>
  <p:clrMapOvr>
    <a:masterClrMapping/>
  </p:clrMapOvr>
  <mc:AlternateContent xmlns:mc="http://schemas.openxmlformats.org/markup-compatibility/2006" xmlns:p14="http://schemas.microsoft.com/office/powerpoint/2010/main">
    <mc:Choice Requires="p14">
      <p:transition spd="slow" p14:dur="2000" advTm="40716"/>
    </mc:Choice>
    <mc:Fallback xmlns="">
      <p:transition spd="slow" advTm="40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5"/>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7" name="Arrow: Left 6">
            <a:extLst>
              <a:ext uri="{FF2B5EF4-FFF2-40B4-BE49-F238E27FC236}">
                <a16:creationId xmlns:a16="http://schemas.microsoft.com/office/drawing/2014/main" id="{9E75801D-643A-43A2-8BAE-79037EEB4505}"/>
              </a:ext>
            </a:extLst>
          </p:cNvPr>
          <p:cNvSpPr/>
          <p:nvPr/>
        </p:nvSpPr>
        <p:spPr>
          <a:xfrm>
            <a:off x="3493477" y="3610706"/>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70EB0539-A276-4982-80CC-7A9EE574D3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37156627"/>
      </p:ext>
    </p:extLst>
  </p:cSld>
  <p:clrMapOvr>
    <a:masterClrMapping/>
  </p:clrMapOvr>
  <mc:AlternateContent xmlns:mc="http://schemas.openxmlformats.org/markup-compatibility/2006" xmlns:p14="http://schemas.microsoft.com/office/powerpoint/2010/main">
    <mc:Choice Requires="p14">
      <p:transition spd="slow" p14:dur="2000" advTm="8863"/>
    </mc:Choice>
    <mc:Fallback xmlns="">
      <p:transition spd="slow" advTm="8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DFAD3-86B2-47B0-9D32-B00CAD17FFF4}"/>
              </a:ext>
            </a:extLst>
          </p:cNvPr>
          <p:cNvPicPr>
            <a:picLocks noChangeAspect="1"/>
          </p:cNvPicPr>
          <p:nvPr/>
        </p:nvPicPr>
        <p:blipFill>
          <a:blip r:embed="rId5"/>
          <a:stretch>
            <a:fillRect/>
          </a:stretch>
        </p:blipFill>
        <p:spPr>
          <a:xfrm>
            <a:off x="678402" y="341376"/>
            <a:ext cx="10835196" cy="5075866"/>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57296" y="5731502"/>
            <a:ext cx="4365106" cy="369332"/>
          </a:xfrm>
          <a:prstGeom prst="rect">
            <a:avLst/>
          </a:prstGeom>
        </p:spPr>
        <p:txBody>
          <a:bodyPr wrap="none">
            <a:spAutoFit/>
          </a:bodyPr>
          <a:lstStyle/>
          <a:p>
            <a:r>
              <a:rPr lang="en-US" b="1" dirty="0"/>
              <a:t>https://www.nj.gov/labor/wioa/resources/</a:t>
            </a:r>
          </a:p>
        </p:txBody>
      </p:sp>
      <p:sp>
        <p:nvSpPr>
          <p:cNvPr id="6" name="Arrow: Left 5">
            <a:extLst>
              <a:ext uri="{FF2B5EF4-FFF2-40B4-BE49-F238E27FC236}">
                <a16:creationId xmlns:a16="http://schemas.microsoft.com/office/drawing/2014/main" id="{4526211B-BAAE-443F-B28A-FAE12E342BA3}"/>
              </a:ext>
            </a:extLst>
          </p:cNvPr>
          <p:cNvSpPr/>
          <p:nvPr/>
        </p:nvSpPr>
        <p:spPr>
          <a:xfrm>
            <a:off x="8241324" y="2743199"/>
            <a:ext cx="1019907" cy="438533"/>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a:extLst>
              <a:ext uri="{FF2B5EF4-FFF2-40B4-BE49-F238E27FC236}">
                <a16:creationId xmlns:a16="http://schemas.microsoft.com/office/drawing/2014/main" id="{F4064929-2252-4C34-AE50-F4223DCDB2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74907642"/>
      </p:ext>
    </p:extLst>
  </p:cSld>
  <p:clrMapOvr>
    <a:masterClrMapping/>
  </p:clrMapOvr>
  <mc:AlternateContent xmlns:mc="http://schemas.openxmlformats.org/markup-compatibility/2006" xmlns:p14="http://schemas.microsoft.com/office/powerpoint/2010/main">
    <mc:Choice Requires="p14">
      <p:transition spd="slow" p14:dur="2000" advTm="8983"/>
    </mc:Choice>
    <mc:Fallback xmlns="">
      <p:transition spd="slow" advTm="8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9053BD-488C-45FD-A8EF-7413DE79DA87}"/>
              </a:ext>
            </a:extLst>
          </p:cNvPr>
          <p:cNvPicPr>
            <a:picLocks noChangeAspect="1"/>
          </p:cNvPicPr>
          <p:nvPr/>
        </p:nvPicPr>
        <p:blipFill>
          <a:blip r:embed="rId5"/>
          <a:stretch>
            <a:fillRect/>
          </a:stretch>
        </p:blipFill>
        <p:spPr>
          <a:xfrm>
            <a:off x="1025324" y="1231227"/>
            <a:ext cx="9502474" cy="3887375"/>
          </a:xfrm>
          <a:prstGeom prst="rect">
            <a:avLst/>
          </a:prstGeom>
        </p:spPr>
      </p:pic>
      <p:sp>
        <p:nvSpPr>
          <p:cNvPr id="5" name="Rectangle 4">
            <a:extLst>
              <a:ext uri="{FF2B5EF4-FFF2-40B4-BE49-F238E27FC236}">
                <a16:creationId xmlns:a16="http://schemas.microsoft.com/office/drawing/2014/main" id="{0384F4FC-74E5-406F-B191-0581FF4FD227}"/>
              </a:ext>
            </a:extLst>
          </p:cNvPr>
          <p:cNvSpPr/>
          <p:nvPr/>
        </p:nvSpPr>
        <p:spPr>
          <a:xfrm>
            <a:off x="3689953" y="5855705"/>
            <a:ext cx="4365106" cy="369332"/>
          </a:xfrm>
          <a:prstGeom prst="rect">
            <a:avLst/>
          </a:prstGeom>
        </p:spPr>
        <p:txBody>
          <a:bodyPr wrap="none">
            <a:spAutoFit/>
          </a:bodyPr>
          <a:lstStyle/>
          <a:p>
            <a:r>
              <a:rPr lang="en-US" b="1" dirty="0"/>
              <a:t>https://www.nj.gov/labor/wioa/resources/</a:t>
            </a:r>
          </a:p>
        </p:txBody>
      </p:sp>
      <p:sp>
        <p:nvSpPr>
          <p:cNvPr id="7" name="Rectangle 6">
            <a:extLst>
              <a:ext uri="{FF2B5EF4-FFF2-40B4-BE49-F238E27FC236}">
                <a16:creationId xmlns:a16="http://schemas.microsoft.com/office/drawing/2014/main" id="{D67D5B38-7EE0-4E13-AECC-2564DEBB6D89}"/>
              </a:ext>
            </a:extLst>
          </p:cNvPr>
          <p:cNvSpPr/>
          <p:nvPr/>
        </p:nvSpPr>
        <p:spPr>
          <a:xfrm>
            <a:off x="4074252" y="3612526"/>
            <a:ext cx="5599193" cy="39858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FC2CC08A-FA6B-44B2-9EAF-CCFCCB4C31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92122912"/>
      </p:ext>
    </p:extLst>
  </p:cSld>
  <p:clrMapOvr>
    <a:masterClrMapping/>
  </p:clrMapOvr>
  <mc:AlternateContent xmlns:mc="http://schemas.openxmlformats.org/markup-compatibility/2006" xmlns:p14="http://schemas.microsoft.com/office/powerpoint/2010/main">
    <mc:Choice Requires="p14">
      <p:transition spd="slow" p14:dur="2000" advTm="6462"/>
    </mc:Choice>
    <mc:Fallback xmlns="">
      <p:transition spd="slow" advTm="6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2B4135-208F-48FF-AC47-85173826F3D5}"/>
              </a:ext>
            </a:extLst>
          </p:cNvPr>
          <p:cNvSpPr/>
          <p:nvPr/>
        </p:nvSpPr>
        <p:spPr>
          <a:xfrm>
            <a:off x="1119756" y="491906"/>
            <a:ext cx="10071463" cy="69681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Measurable Skill Gain</a:t>
            </a:r>
          </a:p>
        </p:txBody>
      </p:sp>
      <p:sp>
        <p:nvSpPr>
          <p:cNvPr id="3" name="Rectangle 2">
            <a:extLst>
              <a:ext uri="{FF2B5EF4-FFF2-40B4-BE49-F238E27FC236}">
                <a16:creationId xmlns:a16="http://schemas.microsoft.com/office/drawing/2014/main" id="{84658DEE-5810-4FE6-9B8D-9671A390CBBC}"/>
              </a:ext>
            </a:extLst>
          </p:cNvPr>
          <p:cNvSpPr/>
          <p:nvPr/>
        </p:nvSpPr>
        <p:spPr>
          <a:xfrm>
            <a:off x="439838" y="1402539"/>
            <a:ext cx="11343190" cy="2031325"/>
          </a:xfrm>
          <a:prstGeom prst="rect">
            <a:avLst/>
          </a:prstGeom>
        </p:spPr>
        <p:txBody>
          <a:bodyPr wrap="square">
            <a:spAutoFit/>
          </a:bodyPr>
          <a:lstStyle/>
          <a:p>
            <a:pPr algn="ctr"/>
            <a:r>
              <a:rPr lang="en-US" sz="2400" b="1" dirty="0"/>
              <a:t>Measurable Skill Gain:  Incremental Measures of Progress and Development</a:t>
            </a:r>
          </a:p>
          <a:p>
            <a:pPr algn="ctr"/>
            <a:endParaRPr lang="en-US" sz="600" b="1" dirty="0"/>
          </a:p>
          <a:p>
            <a:r>
              <a:rPr lang="en-US" sz="2400" dirty="0"/>
              <a:t>Measurable Skill Gains measure the interim progress of participants who are enrolled in education or training services. MSG is a real-time, in-program measure intended to capture important progressions through pathways that offer different services based on program purposes and participant needs. </a:t>
            </a:r>
          </a:p>
        </p:txBody>
      </p:sp>
      <p:sp>
        <p:nvSpPr>
          <p:cNvPr id="5" name="Oval 4">
            <a:extLst>
              <a:ext uri="{FF2B5EF4-FFF2-40B4-BE49-F238E27FC236}">
                <a16:creationId xmlns:a16="http://schemas.microsoft.com/office/drawing/2014/main" id="{20127656-7AE2-4322-843E-C86AE782FA71}"/>
              </a:ext>
            </a:extLst>
          </p:cNvPr>
          <p:cNvSpPr/>
          <p:nvPr/>
        </p:nvSpPr>
        <p:spPr>
          <a:xfrm>
            <a:off x="1906820" y="4306129"/>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English Language Learning</a:t>
            </a:r>
          </a:p>
        </p:txBody>
      </p:sp>
      <p:sp>
        <p:nvSpPr>
          <p:cNvPr id="6" name="Oval 5">
            <a:extLst>
              <a:ext uri="{FF2B5EF4-FFF2-40B4-BE49-F238E27FC236}">
                <a16:creationId xmlns:a16="http://schemas.microsoft.com/office/drawing/2014/main" id="{DC75D6FB-C98D-4CE3-95C8-5AB4905D7D30}"/>
              </a:ext>
            </a:extLst>
          </p:cNvPr>
          <p:cNvSpPr/>
          <p:nvPr/>
        </p:nvSpPr>
        <p:spPr>
          <a:xfrm>
            <a:off x="4702916" y="4360817"/>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Secondary School</a:t>
            </a:r>
          </a:p>
        </p:txBody>
      </p:sp>
      <p:sp>
        <p:nvSpPr>
          <p:cNvPr id="7" name="TextBox 6">
            <a:extLst>
              <a:ext uri="{FF2B5EF4-FFF2-40B4-BE49-F238E27FC236}">
                <a16:creationId xmlns:a16="http://schemas.microsoft.com/office/drawing/2014/main" id="{A9F21859-89C4-4E57-A3CC-54065CCDC177}"/>
              </a:ext>
            </a:extLst>
          </p:cNvPr>
          <p:cNvSpPr txBox="1"/>
          <p:nvPr/>
        </p:nvSpPr>
        <p:spPr>
          <a:xfrm>
            <a:off x="937038" y="3734090"/>
            <a:ext cx="10436896" cy="430887"/>
          </a:xfrm>
          <a:prstGeom prst="rect">
            <a:avLst/>
          </a:prstGeom>
          <a:noFill/>
        </p:spPr>
        <p:txBody>
          <a:bodyPr wrap="none" rtlCol="0">
            <a:spAutoFit/>
          </a:bodyPr>
          <a:lstStyle/>
          <a:p>
            <a:r>
              <a:rPr lang="en-US" sz="2200" b="1" dirty="0"/>
              <a:t>Measurable Skill Gains are relevant across a variety of education and training programs:</a:t>
            </a:r>
          </a:p>
        </p:txBody>
      </p:sp>
      <p:cxnSp>
        <p:nvCxnSpPr>
          <p:cNvPr id="8" name="Straight Connector 7">
            <a:extLst>
              <a:ext uri="{FF2B5EF4-FFF2-40B4-BE49-F238E27FC236}">
                <a16:creationId xmlns:a16="http://schemas.microsoft.com/office/drawing/2014/main" id="{EF8E0AD4-3AAC-4AF0-A15B-DB1BF5BF37C5}"/>
              </a:ext>
            </a:extLst>
          </p:cNvPr>
          <p:cNvCxnSpPr/>
          <p:nvPr/>
        </p:nvCxnSpPr>
        <p:spPr>
          <a:xfrm>
            <a:off x="1202134" y="3581400"/>
            <a:ext cx="990670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991430C-C42D-4A51-9269-115F111A76A6}"/>
              </a:ext>
            </a:extLst>
          </p:cNvPr>
          <p:cNvSpPr/>
          <p:nvPr/>
        </p:nvSpPr>
        <p:spPr>
          <a:xfrm>
            <a:off x="502588" y="4342162"/>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Basic Literacy</a:t>
            </a:r>
          </a:p>
        </p:txBody>
      </p:sp>
      <p:sp>
        <p:nvSpPr>
          <p:cNvPr id="10" name="Oval 9">
            <a:extLst>
              <a:ext uri="{FF2B5EF4-FFF2-40B4-BE49-F238E27FC236}">
                <a16:creationId xmlns:a16="http://schemas.microsoft.com/office/drawing/2014/main" id="{4CDA34D6-E320-4103-AA81-B8E9FEDD00D9}"/>
              </a:ext>
            </a:extLst>
          </p:cNvPr>
          <p:cNvSpPr/>
          <p:nvPr/>
        </p:nvSpPr>
        <p:spPr>
          <a:xfrm>
            <a:off x="6111433" y="4360817"/>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Vocational Training</a:t>
            </a:r>
          </a:p>
        </p:txBody>
      </p:sp>
      <p:sp>
        <p:nvSpPr>
          <p:cNvPr id="11" name="Oval 10">
            <a:extLst>
              <a:ext uri="{FF2B5EF4-FFF2-40B4-BE49-F238E27FC236}">
                <a16:creationId xmlns:a16="http://schemas.microsoft.com/office/drawing/2014/main" id="{AD0D2F7A-A2A2-4EB2-9DE8-F1E233479108}"/>
              </a:ext>
            </a:extLst>
          </p:cNvPr>
          <p:cNvSpPr/>
          <p:nvPr/>
        </p:nvSpPr>
        <p:spPr>
          <a:xfrm>
            <a:off x="8928467" y="4336359"/>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tx1"/>
              </a:solidFill>
            </a:endParaRPr>
          </a:p>
        </p:txBody>
      </p:sp>
      <p:sp>
        <p:nvSpPr>
          <p:cNvPr id="12" name="Oval 11">
            <a:extLst>
              <a:ext uri="{FF2B5EF4-FFF2-40B4-BE49-F238E27FC236}">
                <a16:creationId xmlns:a16="http://schemas.microsoft.com/office/drawing/2014/main" id="{1897E8D4-6AF7-4AC3-8AEF-403F9E0CB5DF}"/>
              </a:ext>
            </a:extLst>
          </p:cNvPr>
          <p:cNvSpPr/>
          <p:nvPr/>
        </p:nvSpPr>
        <p:spPr>
          <a:xfrm>
            <a:off x="10336984" y="4306129"/>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On-the-Job Training</a:t>
            </a:r>
          </a:p>
        </p:txBody>
      </p:sp>
      <p:grpSp>
        <p:nvGrpSpPr>
          <p:cNvPr id="14" name="Group 13">
            <a:extLst>
              <a:ext uri="{FF2B5EF4-FFF2-40B4-BE49-F238E27FC236}">
                <a16:creationId xmlns:a16="http://schemas.microsoft.com/office/drawing/2014/main" id="{0CF1CBCA-1494-4047-81C6-B6BCFED49829}"/>
              </a:ext>
            </a:extLst>
          </p:cNvPr>
          <p:cNvGrpSpPr/>
          <p:nvPr/>
        </p:nvGrpSpPr>
        <p:grpSpPr>
          <a:xfrm>
            <a:off x="3318776" y="4336359"/>
            <a:ext cx="1280160" cy="1600200"/>
            <a:chOff x="4475787" y="4360819"/>
            <a:chExt cx="1400519" cy="1600200"/>
          </a:xfrm>
        </p:grpSpPr>
        <p:sp>
          <p:nvSpPr>
            <p:cNvPr id="4" name="Oval 3">
              <a:extLst>
                <a:ext uri="{FF2B5EF4-FFF2-40B4-BE49-F238E27FC236}">
                  <a16:creationId xmlns:a16="http://schemas.microsoft.com/office/drawing/2014/main" id="{79A95E1A-97AB-4293-A45E-E55C442DA656}"/>
                </a:ext>
              </a:extLst>
            </p:cNvPr>
            <p:cNvSpPr/>
            <p:nvPr/>
          </p:nvSpPr>
          <p:spPr>
            <a:xfrm>
              <a:off x="4475787" y="4360819"/>
              <a:ext cx="137160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tx1"/>
                </a:solidFill>
              </a:endParaRPr>
            </a:p>
          </p:txBody>
        </p:sp>
        <p:sp>
          <p:nvSpPr>
            <p:cNvPr id="13" name="Rectangle 12">
              <a:extLst>
                <a:ext uri="{FF2B5EF4-FFF2-40B4-BE49-F238E27FC236}">
                  <a16:creationId xmlns:a16="http://schemas.microsoft.com/office/drawing/2014/main" id="{6B62406F-7C9C-4A73-86D9-5451BC45EC21}"/>
                </a:ext>
              </a:extLst>
            </p:cNvPr>
            <p:cNvSpPr/>
            <p:nvPr/>
          </p:nvSpPr>
          <p:spPr>
            <a:xfrm>
              <a:off x="4475787" y="4837753"/>
              <a:ext cx="1400519" cy="584775"/>
            </a:xfrm>
            <a:prstGeom prst="rect">
              <a:avLst/>
            </a:prstGeom>
          </p:spPr>
          <p:txBody>
            <a:bodyPr wrap="square">
              <a:spAutoFit/>
            </a:bodyPr>
            <a:lstStyle/>
            <a:p>
              <a:pPr algn="ctr"/>
              <a:r>
                <a:rPr lang="en-US" sz="1600" b="1" dirty="0"/>
                <a:t>High School Equivalency</a:t>
              </a:r>
            </a:p>
          </p:txBody>
        </p:sp>
      </p:grpSp>
      <p:sp>
        <p:nvSpPr>
          <p:cNvPr id="15" name="Oval 14">
            <a:extLst>
              <a:ext uri="{FF2B5EF4-FFF2-40B4-BE49-F238E27FC236}">
                <a16:creationId xmlns:a16="http://schemas.microsoft.com/office/drawing/2014/main" id="{ECCBA81E-3DFD-482B-B72C-09AF2E6C8023}"/>
              </a:ext>
            </a:extLst>
          </p:cNvPr>
          <p:cNvSpPr/>
          <p:nvPr/>
        </p:nvSpPr>
        <p:spPr>
          <a:xfrm>
            <a:off x="7519950" y="4336359"/>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Post-secondary School</a:t>
            </a:r>
          </a:p>
        </p:txBody>
      </p:sp>
      <p:sp>
        <p:nvSpPr>
          <p:cNvPr id="16" name="Rectangle 15">
            <a:extLst>
              <a:ext uri="{FF2B5EF4-FFF2-40B4-BE49-F238E27FC236}">
                <a16:creationId xmlns:a16="http://schemas.microsoft.com/office/drawing/2014/main" id="{712FC14D-BAA8-46B5-898D-08BF249811E5}"/>
              </a:ext>
            </a:extLst>
          </p:cNvPr>
          <p:cNvSpPr/>
          <p:nvPr/>
        </p:nvSpPr>
        <p:spPr>
          <a:xfrm>
            <a:off x="8951462" y="4880485"/>
            <a:ext cx="1258788" cy="584775"/>
          </a:xfrm>
          <a:prstGeom prst="rect">
            <a:avLst/>
          </a:prstGeom>
        </p:spPr>
        <p:txBody>
          <a:bodyPr wrap="square">
            <a:spAutoFit/>
          </a:bodyPr>
          <a:lstStyle/>
          <a:p>
            <a:pPr algn="ctr"/>
            <a:r>
              <a:rPr lang="en-US" sz="1600" b="1" dirty="0"/>
              <a:t>Apprentice-ship</a:t>
            </a:r>
          </a:p>
        </p:txBody>
      </p:sp>
      <p:pic>
        <p:nvPicPr>
          <p:cNvPr id="19" name="Audio 18">
            <a:hlinkClick r:id="" action="ppaction://media"/>
            <a:extLst>
              <a:ext uri="{FF2B5EF4-FFF2-40B4-BE49-F238E27FC236}">
                <a16:creationId xmlns:a16="http://schemas.microsoft.com/office/drawing/2014/main" id="{78B3A46D-F2B8-4665-96A5-E122387C5B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71234546"/>
      </p:ext>
    </p:extLst>
  </p:cSld>
  <p:clrMapOvr>
    <a:masterClrMapping/>
  </p:clrMapOvr>
  <mc:AlternateContent xmlns:mc="http://schemas.openxmlformats.org/markup-compatibility/2006" xmlns:p14="http://schemas.microsoft.com/office/powerpoint/2010/main">
    <mc:Choice Requires="p14">
      <p:transition spd="slow" p14:dur="2000" advTm="24547"/>
    </mc:Choice>
    <mc:Fallback xmlns="">
      <p:transition spd="slow" advTm="24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68807C-79F3-4E5A-85D4-57820A756AB2}"/>
              </a:ext>
            </a:extLst>
          </p:cNvPr>
          <p:cNvSpPr/>
          <p:nvPr/>
        </p:nvSpPr>
        <p:spPr>
          <a:xfrm>
            <a:off x="1119756" y="491906"/>
            <a:ext cx="10071463" cy="69681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Measurable Skill Gain</a:t>
            </a:r>
          </a:p>
        </p:txBody>
      </p:sp>
      <p:sp>
        <p:nvSpPr>
          <p:cNvPr id="3" name="Oval 2">
            <a:extLst>
              <a:ext uri="{FF2B5EF4-FFF2-40B4-BE49-F238E27FC236}">
                <a16:creationId xmlns:a16="http://schemas.microsoft.com/office/drawing/2014/main" id="{8335DAB8-7D56-4222-8664-9A68AC8E599E}"/>
              </a:ext>
            </a:extLst>
          </p:cNvPr>
          <p:cNvSpPr/>
          <p:nvPr/>
        </p:nvSpPr>
        <p:spPr>
          <a:xfrm>
            <a:off x="1964694" y="2002767"/>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English Language Learning</a:t>
            </a:r>
          </a:p>
        </p:txBody>
      </p:sp>
      <p:sp>
        <p:nvSpPr>
          <p:cNvPr id="4" name="Oval 3">
            <a:extLst>
              <a:ext uri="{FF2B5EF4-FFF2-40B4-BE49-F238E27FC236}">
                <a16:creationId xmlns:a16="http://schemas.microsoft.com/office/drawing/2014/main" id="{0AF57491-4B9B-4B06-8EC2-C8094AF97402}"/>
              </a:ext>
            </a:extLst>
          </p:cNvPr>
          <p:cNvSpPr/>
          <p:nvPr/>
        </p:nvSpPr>
        <p:spPr>
          <a:xfrm>
            <a:off x="4760790" y="2057455"/>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Secondary School</a:t>
            </a:r>
          </a:p>
        </p:txBody>
      </p:sp>
      <p:sp>
        <p:nvSpPr>
          <p:cNvPr id="5" name="TextBox 4">
            <a:extLst>
              <a:ext uri="{FF2B5EF4-FFF2-40B4-BE49-F238E27FC236}">
                <a16:creationId xmlns:a16="http://schemas.microsoft.com/office/drawing/2014/main" id="{2D94A77B-5D9F-4616-A67D-2E23F66AF023}"/>
              </a:ext>
            </a:extLst>
          </p:cNvPr>
          <p:cNvSpPr txBox="1"/>
          <p:nvPr/>
        </p:nvSpPr>
        <p:spPr>
          <a:xfrm>
            <a:off x="994912" y="1430728"/>
            <a:ext cx="10436896" cy="430887"/>
          </a:xfrm>
          <a:prstGeom prst="rect">
            <a:avLst/>
          </a:prstGeom>
          <a:noFill/>
        </p:spPr>
        <p:txBody>
          <a:bodyPr wrap="none" rtlCol="0">
            <a:spAutoFit/>
          </a:bodyPr>
          <a:lstStyle/>
          <a:p>
            <a:r>
              <a:rPr lang="en-US" sz="2200" b="1" dirty="0"/>
              <a:t>Measurable Skill Gains are relevant across a variety of education and training programs:</a:t>
            </a:r>
          </a:p>
        </p:txBody>
      </p:sp>
      <p:sp>
        <p:nvSpPr>
          <p:cNvPr id="6" name="Oval 5">
            <a:extLst>
              <a:ext uri="{FF2B5EF4-FFF2-40B4-BE49-F238E27FC236}">
                <a16:creationId xmlns:a16="http://schemas.microsoft.com/office/drawing/2014/main" id="{01FF9F00-628F-46B2-8F16-87F71F33207D}"/>
              </a:ext>
            </a:extLst>
          </p:cNvPr>
          <p:cNvSpPr/>
          <p:nvPr/>
        </p:nvSpPr>
        <p:spPr>
          <a:xfrm>
            <a:off x="560462" y="2038800"/>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Basic Literacy</a:t>
            </a:r>
          </a:p>
        </p:txBody>
      </p:sp>
      <p:sp>
        <p:nvSpPr>
          <p:cNvPr id="7" name="Oval 6">
            <a:extLst>
              <a:ext uri="{FF2B5EF4-FFF2-40B4-BE49-F238E27FC236}">
                <a16:creationId xmlns:a16="http://schemas.microsoft.com/office/drawing/2014/main" id="{21AB56E5-335D-4B70-9947-15BD7F25F810}"/>
              </a:ext>
            </a:extLst>
          </p:cNvPr>
          <p:cNvSpPr/>
          <p:nvPr/>
        </p:nvSpPr>
        <p:spPr>
          <a:xfrm>
            <a:off x="7577824" y="2056713"/>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Vocational Training</a:t>
            </a:r>
          </a:p>
        </p:txBody>
      </p:sp>
      <p:sp>
        <p:nvSpPr>
          <p:cNvPr id="9" name="Oval 8">
            <a:extLst>
              <a:ext uri="{FF2B5EF4-FFF2-40B4-BE49-F238E27FC236}">
                <a16:creationId xmlns:a16="http://schemas.microsoft.com/office/drawing/2014/main" id="{CEB08FA8-9154-4233-9594-2887B785288C}"/>
              </a:ext>
            </a:extLst>
          </p:cNvPr>
          <p:cNvSpPr/>
          <p:nvPr/>
        </p:nvSpPr>
        <p:spPr>
          <a:xfrm>
            <a:off x="10394858" y="2002767"/>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On-the-Job Training</a:t>
            </a:r>
          </a:p>
        </p:txBody>
      </p:sp>
      <p:grpSp>
        <p:nvGrpSpPr>
          <p:cNvPr id="10" name="Group 9">
            <a:extLst>
              <a:ext uri="{FF2B5EF4-FFF2-40B4-BE49-F238E27FC236}">
                <a16:creationId xmlns:a16="http://schemas.microsoft.com/office/drawing/2014/main" id="{50FE91B9-B6FF-4B21-9D9D-2FFD0153851E}"/>
              </a:ext>
            </a:extLst>
          </p:cNvPr>
          <p:cNvGrpSpPr/>
          <p:nvPr/>
        </p:nvGrpSpPr>
        <p:grpSpPr>
          <a:xfrm>
            <a:off x="3376650" y="2032997"/>
            <a:ext cx="1280160" cy="1600200"/>
            <a:chOff x="4475787" y="4360819"/>
            <a:chExt cx="1400519" cy="1600200"/>
          </a:xfrm>
        </p:grpSpPr>
        <p:sp>
          <p:nvSpPr>
            <p:cNvPr id="11" name="Oval 10">
              <a:extLst>
                <a:ext uri="{FF2B5EF4-FFF2-40B4-BE49-F238E27FC236}">
                  <a16:creationId xmlns:a16="http://schemas.microsoft.com/office/drawing/2014/main" id="{D8EA13C4-6F66-4CA3-A200-DDD95F729DC0}"/>
                </a:ext>
              </a:extLst>
            </p:cNvPr>
            <p:cNvSpPr/>
            <p:nvPr/>
          </p:nvSpPr>
          <p:spPr>
            <a:xfrm>
              <a:off x="4475787" y="4360819"/>
              <a:ext cx="137160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tx1"/>
                </a:solidFill>
              </a:endParaRPr>
            </a:p>
          </p:txBody>
        </p:sp>
        <p:sp>
          <p:nvSpPr>
            <p:cNvPr id="12" name="Rectangle 11">
              <a:extLst>
                <a:ext uri="{FF2B5EF4-FFF2-40B4-BE49-F238E27FC236}">
                  <a16:creationId xmlns:a16="http://schemas.microsoft.com/office/drawing/2014/main" id="{5C01BA6F-7569-46A0-90BA-0DABFD0C792C}"/>
                </a:ext>
              </a:extLst>
            </p:cNvPr>
            <p:cNvSpPr/>
            <p:nvPr/>
          </p:nvSpPr>
          <p:spPr>
            <a:xfrm>
              <a:off x="4475787" y="4837753"/>
              <a:ext cx="1400519" cy="584775"/>
            </a:xfrm>
            <a:prstGeom prst="rect">
              <a:avLst/>
            </a:prstGeom>
          </p:spPr>
          <p:txBody>
            <a:bodyPr wrap="square">
              <a:spAutoFit/>
            </a:bodyPr>
            <a:lstStyle/>
            <a:p>
              <a:pPr algn="ctr"/>
              <a:r>
                <a:rPr lang="en-US" sz="1600" b="1" dirty="0"/>
                <a:t>High School Equivalency</a:t>
              </a:r>
            </a:p>
          </p:txBody>
        </p:sp>
      </p:grpSp>
      <p:sp>
        <p:nvSpPr>
          <p:cNvPr id="13" name="Oval 12">
            <a:extLst>
              <a:ext uri="{FF2B5EF4-FFF2-40B4-BE49-F238E27FC236}">
                <a16:creationId xmlns:a16="http://schemas.microsoft.com/office/drawing/2014/main" id="{C6610F68-8209-4071-BA82-0D035FCD8126}"/>
              </a:ext>
            </a:extLst>
          </p:cNvPr>
          <p:cNvSpPr/>
          <p:nvPr/>
        </p:nvSpPr>
        <p:spPr>
          <a:xfrm>
            <a:off x="6165022" y="2063295"/>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rPr>
              <a:t>Post-secondary School</a:t>
            </a:r>
          </a:p>
        </p:txBody>
      </p:sp>
      <p:sp>
        <p:nvSpPr>
          <p:cNvPr id="14" name="Rectangle 13">
            <a:extLst>
              <a:ext uri="{FF2B5EF4-FFF2-40B4-BE49-F238E27FC236}">
                <a16:creationId xmlns:a16="http://schemas.microsoft.com/office/drawing/2014/main" id="{01E26A72-146E-4B67-81A8-BBF313304D41}"/>
              </a:ext>
            </a:extLst>
          </p:cNvPr>
          <p:cNvSpPr/>
          <p:nvPr/>
        </p:nvSpPr>
        <p:spPr>
          <a:xfrm>
            <a:off x="560461" y="3923818"/>
            <a:ext cx="5676823" cy="584775"/>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Educational Functioning Level</a:t>
            </a:r>
          </a:p>
        </p:txBody>
      </p:sp>
      <p:sp>
        <p:nvSpPr>
          <p:cNvPr id="15" name="Rectangle 14">
            <a:extLst>
              <a:ext uri="{FF2B5EF4-FFF2-40B4-BE49-F238E27FC236}">
                <a16:creationId xmlns:a16="http://schemas.microsoft.com/office/drawing/2014/main" id="{FFB62064-2EBC-4FD1-88E6-ACB61FF9B6AB}"/>
              </a:ext>
            </a:extLst>
          </p:cNvPr>
          <p:cNvSpPr/>
          <p:nvPr/>
        </p:nvSpPr>
        <p:spPr>
          <a:xfrm>
            <a:off x="3328879" y="4730500"/>
            <a:ext cx="2908405" cy="584775"/>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b="1" dirty="0"/>
              <a:t>Diploma or Recognized Equivalent</a:t>
            </a:r>
          </a:p>
        </p:txBody>
      </p:sp>
      <p:sp>
        <p:nvSpPr>
          <p:cNvPr id="18" name="Rectangle 17">
            <a:extLst>
              <a:ext uri="{FF2B5EF4-FFF2-40B4-BE49-F238E27FC236}">
                <a16:creationId xmlns:a16="http://schemas.microsoft.com/office/drawing/2014/main" id="{9C594CF9-C7E3-4794-9ED9-B1777C30F655}"/>
              </a:ext>
            </a:extLst>
          </p:cNvPr>
          <p:cNvSpPr/>
          <p:nvPr/>
        </p:nvSpPr>
        <p:spPr>
          <a:xfrm>
            <a:off x="3328880" y="5510373"/>
            <a:ext cx="5529104" cy="584775"/>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Report Card or Transcript</a:t>
            </a:r>
          </a:p>
        </p:txBody>
      </p:sp>
      <p:sp>
        <p:nvSpPr>
          <p:cNvPr id="19" name="Rectangle 18">
            <a:extLst>
              <a:ext uri="{FF2B5EF4-FFF2-40B4-BE49-F238E27FC236}">
                <a16:creationId xmlns:a16="http://schemas.microsoft.com/office/drawing/2014/main" id="{CF98D105-92A6-4375-B170-FB702229A2EA}"/>
              </a:ext>
            </a:extLst>
          </p:cNvPr>
          <p:cNvSpPr/>
          <p:nvPr/>
        </p:nvSpPr>
        <p:spPr>
          <a:xfrm>
            <a:off x="9190299" y="3923817"/>
            <a:ext cx="2573882" cy="584775"/>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Training Milestone</a:t>
            </a:r>
          </a:p>
        </p:txBody>
      </p:sp>
      <p:grpSp>
        <p:nvGrpSpPr>
          <p:cNvPr id="21" name="Group 20">
            <a:extLst>
              <a:ext uri="{FF2B5EF4-FFF2-40B4-BE49-F238E27FC236}">
                <a16:creationId xmlns:a16="http://schemas.microsoft.com/office/drawing/2014/main" id="{1125BB8D-D234-49D2-8313-27B34EAF006D}"/>
              </a:ext>
            </a:extLst>
          </p:cNvPr>
          <p:cNvGrpSpPr/>
          <p:nvPr/>
        </p:nvGrpSpPr>
        <p:grpSpPr>
          <a:xfrm>
            <a:off x="8986341" y="2032997"/>
            <a:ext cx="1284445" cy="1600200"/>
            <a:chOff x="8986341" y="2032997"/>
            <a:chExt cx="1284445" cy="1600200"/>
          </a:xfrm>
        </p:grpSpPr>
        <p:sp>
          <p:nvSpPr>
            <p:cNvPr id="8" name="Oval 7">
              <a:extLst>
                <a:ext uri="{FF2B5EF4-FFF2-40B4-BE49-F238E27FC236}">
                  <a16:creationId xmlns:a16="http://schemas.microsoft.com/office/drawing/2014/main" id="{32A8CF04-E43F-484D-B883-DAF38B8D3117}"/>
                </a:ext>
              </a:extLst>
            </p:cNvPr>
            <p:cNvSpPr/>
            <p:nvPr/>
          </p:nvSpPr>
          <p:spPr>
            <a:xfrm>
              <a:off x="8986341" y="2032997"/>
              <a:ext cx="1280160" cy="1600200"/>
            </a:xfrm>
            <a:prstGeom prst="ellipse">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b="1" dirty="0">
                <a:solidFill>
                  <a:schemeClr val="tx1"/>
                </a:solidFill>
              </a:endParaRPr>
            </a:p>
          </p:txBody>
        </p:sp>
        <p:sp>
          <p:nvSpPr>
            <p:cNvPr id="20" name="Rectangle 19">
              <a:extLst>
                <a:ext uri="{FF2B5EF4-FFF2-40B4-BE49-F238E27FC236}">
                  <a16:creationId xmlns:a16="http://schemas.microsoft.com/office/drawing/2014/main" id="{ACCF5025-5FC6-4E22-A285-DEEF8A185838}"/>
                </a:ext>
              </a:extLst>
            </p:cNvPr>
            <p:cNvSpPr/>
            <p:nvPr/>
          </p:nvSpPr>
          <p:spPr>
            <a:xfrm>
              <a:off x="8990626" y="2562327"/>
              <a:ext cx="1280160" cy="584775"/>
            </a:xfrm>
            <a:prstGeom prst="rect">
              <a:avLst/>
            </a:prstGeom>
          </p:spPr>
          <p:txBody>
            <a:bodyPr wrap="square">
              <a:spAutoFit/>
            </a:bodyPr>
            <a:lstStyle/>
            <a:p>
              <a:pPr algn="ctr"/>
              <a:r>
                <a:rPr lang="en-US" sz="1600" b="1" dirty="0"/>
                <a:t>Apprentice-ship</a:t>
              </a:r>
            </a:p>
          </p:txBody>
        </p:sp>
      </p:grpSp>
      <p:sp>
        <p:nvSpPr>
          <p:cNvPr id="22" name="Rectangle 21">
            <a:extLst>
              <a:ext uri="{FF2B5EF4-FFF2-40B4-BE49-F238E27FC236}">
                <a16:creationId xmlns:a16="http://schemas.microsoft.com/office/drawing/2014/main" id="{059CAF9B-150D-4FF9-8739-2F59BD7E5100}"/>
              </a:ext>
            </a:extLst>
          </p:cNvPr>
          <p:cNvSpPr/>
          <p:nvPr/>
        </p:nvSpPr>
        <p:spPr>
          <a:xfrm>
            <a:off x="6621329" y="4752452"/>
            <a:ext cx="5130732" cy="584775"/>
          </a:xfrm>
          <a:prstGeom prst="rect">
            <a:avLst/>
          </a:prstGeom>
          <a:solidFill>
            <a:schemeClr val="accent5"/>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b="1" dirty="0"/>
              <a:t>Exam Passed</a:t>
            </a:r>
          </a:p>
        </p:txBody>
      </p:sp>
      <p:pic>
        <p:nvPicPr>
          <p:cNvPr id="23" name="Audio 22">
            <a:hlinkClick r:id="" action="ppaction://media"/>
            <a:extLst>
              <a:ext uri="{FF2B5EF4-FFF2-40B4-BE49-F238E27FC236}">
                <a16:creationId xmlns:a16="http://schemas.microsoft.com/office/drawing/2014/main" id="{E144544E-1F30-4341-B34F-EAC86FB0BB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92782497"/>
      </p:ext>
    </p:extLst>
  </p:cSld>
  <p:clrMapOvr>
    <a:masterClrMapping/>
  </p:clrMapOvr>
  <mc:AlternateContent xmlns:mc="http://schemas.openxmlformats.org/markup-compatibility/2006" xmlns:p14="http://schemas.microsoft.com/office/powerpoint/2010/main">
    <mc:Choice Requires="p14">
      <p:transition spd="slow" p14:dur="2000" advTm="7305"/>
    </mc:Choice>
    <mc:Fallback xmlns="">
      <p:transition spd="slow" advTm="73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F60D6B-FCCD-4EC9-B977-BEF5C92B1067}"/>
              </a:ext>
            </a:extLst>
          </p:cNvPr>
          <p:cNvSpPr/>
          <p:nvPr/>
        </p:nvSpPr>
        <p:spPr>
          <a:xfrm>
            <a:off x="1119756" y="491906"/>
            <a:ext cx="10071463" cy="6968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Education Functioning Level</a:t>
            </a:r>
          </a:p>
        </p:txBody>
      </p:sp>
      <p:sp>
        <p:nvSpPr>
          <p:cNvPr id="3" name="Rectangle 2">
            <a:extLst>
              <a:ext uri="{FF2B5EF4-FFF2-40B4-BE49-F238E27FC236}">
                <a16:creationId xmlns:a16="http://schemas.microsoft.com/office/drawing/2014/main" id="{33B74C27-5C51-45D1-A57F-85A04FB6410A}"/>
              </a:ext>
            </a:extLst>
          </p:cNvPr>
          <p:cNvSpPr/>
          <p:nvPr/>
        </p:nvSpPr>
        <p:spPr>
          <a:xfrm>
            <a:off x="1314393" y="1255372"/>
            <a:ext cx="9688010" cy="707886"/>
          </a:xfrm>
          <a:prstGeom prst="rect">
            <a:avLst/>
          </a:prstGeom>
        </p:spPr>
        <p:txBody>
          <a:bodyPr wrap="square">
            <a:spAutoFit/>
          </a:bodyPr>
          <a:lstStyle/>
          <a:p>
            <a:pPr algn="ctr"/>
            <a:r>
              <a:rPr lang="en-US" sz="2000" b="1" dirty="0"/>
              <a:t>Achievement of at least one educational functional level for participant receiving instruction below the post-secondary level </a:t>
            </a:r>
          </a:p>
        </p:txBody>
      </p:sp>
      <p:sp>
        <p:nvSpPr>
          <p:cNvPr id="4" name="Rectangle 3">
            <a:extLst>
              <a:ext uri="{FF2B5EF4-FFF2-40B4-BE49-F238E27FC236}">
                <a16:creationId xmlns:a16="http://schemas.microsoft.com/office/drawing/2014/main" id="{DE4D2CE3-078E-415A-A674-8B81D5548A12}"/>
              </a:ext>
            </a:extLst>
          </p:cNvPr>
          <p:cNvSpPr/>
          <p:nvPr/>
        </p:nvSpPr>
        <p:spPr>
          <a:xfrm>
            <a:off x="1152413" y="2523053"/>
            <a:ext cx="3245415" cy="834380"/>
          </a:xfrm>
          <a:prstGeom prst="rect">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Basic skills pre-and post test </a:t>
            </a:r>
            <a:r>
              <a:rPr lang="en-US" dirty="0">
                <a:solidFill>
                  <a:schemeClr val="tx1"/>
                </a:solidFill>
              </a:rPr>
              <a:t>demonstrating achievement of at least on EFL</a:t>
            </a:r>
          </a:p>
        </p:txBody>
      </p:sp>
      <p:sp>
        <p:nvSpPr>
          <p:cNvPr id="6" name="Rectangle 5">
            <a:extLst>
              <a:ext uri="{FF2B5EF4-FFF2-40B4-BE49-F238E27FC236}">
                <a16:creationId xmlns:a16="http://schemas.microsoft.com/office/drawing/2014/main" id="{A8795D9A-E3F9-4B22-95F9-CDE041206806}"/>
              </a:ext>
            </a:extLst>
          </p:cNvPr>
          <p:cNvSpPr/>
          <p:nvPr/>
        </p:nvSpPr>
        <p:spPr>
          <a:xfrm>
            <a:off x="1152413" y="3896120"/>
            <a:ext cx="3236501" cy="834379"/>
          </a:xfrm>
          <a:prstGeom prst="rect">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Award of credits or units</a:t>
            </a:r>
            <a:r>
              <a:rPr lang="en-US" dirty="0">
                <a:solidFill>
                  <a:schemeClr val="tx1"/>
                </a:solidFill>
              </a:rPr>
              <a:t> towards secondary diploma or HSE</a:t>
            </a:r>
          </a:p>
        </p:txBody>
      </p:sp>
      <p:sp>
        <p:nvSpPr>
          <p:cNvPr id="8" name="Rectangle 7">
            <a:extLst>
              <a:ext uri="{FF2B5EF4-FFF2-40B4-BE49-F238E27FC236}">
                <a16:creationId xmlns:a16="http://schemas.microsoft.com/office/drawing/2014/main" id="{4B3EB16B-7421-4659-AEDD-41B92678BDFF}"/>
              </a:ext>
            </a:extLst>
          </p:cNvPr>
          <p:cNvSpPr/>
          <p:nvPr/>
        </p:nvSpPr>
        <p:spPr>
          <a:xfrm>
            <a:off x="1161326" y="5234042"/>
            <a:ext cx="3236502" cy="834379"/>
          </a:xfrm>
          <a:prstGeom prst="rect">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Enrollment in post-secondary </a:t>
            </a:r>
            <a:r>
              <a:rPr lang="en-US" dirty="0">
                <a:solidFill>
                  <a:schemeClr val="tx1"/>
                </a:solidFill>
              </a:rPr>
              <a:t>education or training </a:t>
            </a:r>
          </a:p>
        </p:txBody>
      </p:sp>
      <p:cxnSp>
        <p:nvCxnSpPr>
          <p:cNvPr id="15" name="Straight Arrow Connector 14">
            <a:extLst>
              <a:ext uri="{FF2B5EF4-FFF2-40B4-BE49-F238E27FC236}">
                <a16:creationId xmlns:a16="http://schemas.microsoft.com/office/drawing/2014/main" id="{76CB6FA0-71D8-4F8D-B43D-5D0AE0F4F366}"/>
              </a:ext>
            </a:extLst>
          </p:cNvPr>
          <p:cNvCxnSpPr>
            <a:cxnSpLocks/>
            <a:stCxn id="4" idx="3"/>
          </p:cNvCxnSpPr>
          <p:nvPr/>
        </p:nvCxnSpPr>
        <p:spPr>
          <a:xfrm flipV="1">
            <a:off x="4397828" y="2874286"/>
            <a:ext cx="6793391" cy="65957"/>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40145C-D78E-4B9B-B070-F14E1E2C1AA7}"/>
              </a:ext>
            </a:extLst>
          </p:cNvPr>
          <p:cNvGrpSpPr/>
          <p:nvPr/>
        </p:nvGrpSpPr>
        <p:grpSpPr>
          <a:xfrm>
            <a:off x="5055981" y="2372632"/>
            <a:ext cx="2466117" cy="1135222"/>
            <a:chOff x="5363683" y="2642486"/>
            <a:chExt cx="2466117" cy="1135222"/>
          </a:xfrm>
        </p:grpSpPr>
        <p:sp>
          <p:nvSpPr>
            <p:cNvPr id="11" name="Oval 10">
              <a:extLst>
                <a:ext uri="{FF2B5EF4-FFF2-40B4-BE49-F238E27FC236}">
                  <a16:creationId xmlns:a16="http://schemas.microsoft.com/office/drawing/2014/main" id="{77CE5A59-8ED2-44EA-AF1F-C117DCDD1A12}"/>
                </a:ext>
              </a:extLst>
            </p:cNvPr>
            <p:cNvSpPr/>
            <p:nvPr/>
          </p:nvSpPr>
          <p:spPr>
            <a:xfrm>
              <a:off x="5363683" y="2642486"/>
              <a:ext cx="2466117" cy="1135222"/>
            </a:xfrm>
            <a:prstGeom prst="ellipse">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Research">
              <a:extLst>
                <a:ext uri="{FF2B5EF4-FFF2-40B4-BE49-F238E27FC236}">
                  <a16:creationId xmlns:a16="http://schemas.microsoft.com/office/drawing/2014/main" id="{A8AB1311-E253-4F7C-B601-9573103233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5311" y="2833124"/>
              <a:ext cx="711924" cy="711924"/>
            </a:xfrm>
            <a:prstGeom prst="rect">
              <a:avLst/>
            </a:prstGeom>
          </p:spPr>
        </p:pic>
        <p:sp>
          <p:nvSpPr>
            <p:cNvPr id="16" name="Rectangle 15">
              <a:extLst>
                <a:ext uri="{FF2B5EF4-FFF2-40B4-BE49-F238E27FC236}">
                  <a16:creationId xmlns:a16="http://schemas.microsoft.com/office/drawing/2014/main" id="{9A743856-EE3E-490A-9567-0562203E61B4}"/>
                </a:ext>
              </a:extLst>
            </p:cNvPr>
            <p:cNvSpPr/>
            <p:nvPr/>
          </p:nvSpPr>
          <p:spPr>
            <a:xfrm>
              <a:off x="5488246" y="2842076"/>
              <a:ext cx="1367065" cy="738664"/>
            </a:xfrm>
            <a:prstGeom prst="rect">
              <a:avLst/>
            </a:prstGeom>
          </p:spPr>
          <p:txBody>
            <a:bodyPr wrap="square">
              <a:spAutoFit/>
            </a:bodyPr>
            <a:lstStyle/>
            <a:p>
              <a:pPr algn="ctr"/>
              <a:r>
                <a:rPr lang="en-US" sz="1400" dirty="0"/>
                <a:t>Approved basic skills test results</a:t>
              </a:r>
            </a:p>
          </p:txBody>
        </p:sp>
      </p:grpSp>
      <p:sp>
        <p:nvSpPr>
          <p:cNvPr id="18" name="TextBox 17">
            <a:extLst>
              <a:ext uri="{FF2B5EF4-FFF2-40B4-BE49-F238E27FC236}">
                <a16:creationId xmlns:a16="http://schemas.microsoft.com/office/drawing/2014/main" id="{A3E3511A-AE6A-4FD1-AB4F-DC8F2C820F73}"/>
              </a:ext>
            </a:extLst>
          </p:cNvPr>
          <p:cNvSpPr txBox="1"/>
          <p:nvPr/>
        </p:nvSpPr>
        <p:spPr>
          <a:xfrm>
            <a:off x="6903571" y="1974260"/>
            <a:ext cx="1670586" cy="369332"/>
          </a:xfrm>
          <a:prstGeom prst="rect">
            <a:avLst/>
          </a:prstGeom>
          <a:noFill/>
        </p:spPr>
        <p:txBody>
          <a:bodyPr wrap="none" rtlCol="0">
            <a:spAutoFit/>
          </a:bodyPr>
          <a:lstStyle/>
          <a:p>
            <a:r>
              <a:rPr lang="en-US" b="1" dirty="0"/>
              <a:t>Documentation</a:t>
            </a:r>
          </a:p>
        </p:txBody>
      </p:sp>
      <p:sp>
        <p:nvSpPr>
          <p:cNvPr id="19" name="TextBox 18">
            <a:extLst>
              <a:ext uri="{FF2B5EF4-FFF2-40B4-BE49-F238E27FC236}">
                <a16:creationId xmlns:a16="http://schemas.microsoft.com/office/drawing/2014/main" id="{B52B8CF2-536F-423F-B986-C5E377C52290}"/>
              </a:ext>
            </a:extLst>
          </p:cNvPr>
          <p:cNvSpPr txBox="1"/>
          <p:nvPr/>
        </p:nvSpPr>
        <p:spPr>
          <a:xfrm>
            <a:off x="2255714" y="2086616"/>
            <a:ext cx="1029897" cy="369332"/>
          </a:xfrm>
          <a:prstGeom prst="rect">
            <a:avLst/>
          </a:prstGeom>
          <a:noFill/>
        </p:spPr>
        <p:txBody>
          <a:bodyPr wrap="none" rtlCol="0">
            <a:spAutoFit/>
          </a:bodyPr>
          <a:lstStyle/>
          <a:p>
            <a:r>
              <a:rPr lang="en-US" b="1" dirty="0"/>
              <a:t>Evidence</a:t>
            </a:r>
          </a:p>
        </p:txBody>
      </p:sp>
      <p:cxnSp>
        <p:nvCxnSpPr>
          <p:cNvPr id="20" name="Straight Arrow Connector 19">
            <a:extLst>
              <a:ext uri="{FF2B5EF4-FFF2-40B4-BE49-F238E27FC236}">
                <a16:creationId xmlns:a16="http://schemas.microsoft.com/office/drawing/2014/main" id="{E208CB1E-649D-435B-A66A-68AF646E1268}"/>
              </a:ext>
            </a:extLst>
          </p:cNvPr>
          <p:cNvCxnSpPr>
            <a:cxnSpLocks/>
          </p:cNvCxnSpPr>
          <p:nvPr/>
        </p:nvCxnSpPr>
        <p:spPr>
          <a:xfrm>
            <a:off x="4397828" y="4291186"/>
            <a:ext cx="6793391" cy="566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77A6BB6-A046-4D7E-AF56-74FD3F8A7CBE}"/>
              </a:ext>
            </a:extLst>
          </p:cNvPr>
          <p:cNvGrpSpPr/>
          <p:nvPr/>
        </p:nvGrpSpPr>
        <p:grpSpPr>
          <a:xfrm>
            <a:off x="5055981" y="3723575"/>
            <a:ext cx="2466117" cy="1135222"/>
            <a:chOff x="5363683" y="2642486"/>
            <a:chExt cx="2466117" cy="1135222"/>
          </a:xfrm>
        </p:grpSpPr>
        <p:sp>
          <p:nvSpPr>
            <p:cNvPr id="22" name="Oval 21">
              <a:extLst>
                <a:ext uri="{FF2B5EF4-FFF2-40B4-BE49-F238E27FC236}">
                  <a16:creationId xmlns:a16="http://schemas.microsoft.com/office/drawing/2014/main" id="{D1DFD11F-6FED-4297-B056-0FBE6C6A66A6}"/>
                </a:ext>
              </a:extLst>
            </p:cNvPr>
            <p:cNvSpPr/>
            <p:nvPr/>
          </p:nvSpPr>
          <p:spPr>
            <a:xfrm>
              <a:off x="5363683" y="2642486"/>
              <a:ext cx="2466117" cy="1135222"/>
            </a:xfrm>
            <a:prstGeom prst="ellipse">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3" name="Graphic 22" descr="List">
              <a:extLst>
                <a:ext uri="{FF2B5EF4-FFF2-40B4-BE49-F238E27FC236}">
                  <a16:creationId xmlns:a16="http://schemas.microsoft.com/office/drawing/2014/main" id="{12933EBB-23FD-424D-A9A9-B8C24C56D41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96742" y="2733801"/>
              <a:ext cx="914400" cy="914400"/>
            </a:xfrm>
            <a:prstGeom prst="rect">
              <a:avLst/>
            </a:prstGeom>
          </p:spPr>
        </p:pic>
        <p:sp>
          <p:nvSpPr>
            <p:cNvPr id="24" name="Rectangle 23">
              <a:extLst>
                <a:ext uri="{FF2B5EF4-FFF2-40B4-BE49-F238E27FC236}">
                  <a16:creationId xmlns:a16="http://schemas.microsoft.com/office/drawing/2014/main" id="{0936ADAC-255F-4317-B4F1-880346D7BB45}"/>
                </a:ext>
              </a:extLst>
            </p:cNvPr>
            <p:cNvSpPr/>
            <p:nvPr/>
          </p:nvSpPr>
          <p:spPr>
            <a:xfrm>
              <a:off x="5488246" y="2970611"/>
              <a:ext cx="1286766" cy="523220"/>
            </a:xfrm>
            <a:prstGeom prst="rect">
              <a:avLst/>
            </a:prstGeom>
          </p:spPr>
          <p:txBody>
            <a:bodyPr wrap="square">
              <a:spAutoFit/>
            </a:bodyPr>
            <a:lstStyle/>
            <a:p>
              <a:pPr algn="ctr"/>
              <a:r>
                <a:rPr lang="en-US" sz="1400" dirty="0"/>
                <a:t>Official transcript</a:t>
              </a:r>
            </a:p>
          </p:txBody>
        </p:sp>
      </p:grpSp>
      <p:grpSp>
        <p:nvGrpSpPr>
          <p:cNvPr id="25" name="Group 24">
            <a:extLst>
              <a:ext uri="{FF2B5EF4-FFF2-40B4-BE49-F238E27FC236}">
                <a16:creationId xmlns:a16="http://schemas.microsoft.com/office/drawing/2014/main" id="{86D639D7-4ED4-44C2-9FC5-6CAF0A6007EF}"/>
              </a:ext>
            </a:extLst>
          </p:cNvPr>
          <p:cNvGrpSpPr/>
          <p:nvPr/>
        </p:nvGrpSpPr>
        <p:grpSpPr>
          <a:xfrm>
            <a:off x="7870912" y="3683543"/>
            <a:ext cx="2466117" cy="1135222"/>
            <a:chOff x="5363683" y="2642486"/>
            <a:chExt cx="2466117" cy="1135222"/>
          </a:xfrm>
        </p:grpSpPr>
        <p:sp>
          <p:nvSpPr>
            <p:cNvPr id="26" name="Oval 25">
              <a:extLst>
                <a:ext uri="{FF2B5EF4-FFF2-40B4-BE49-F238E27FC236}">
                  <a16:creationId xmlns:a16="http://schemas.microsoft.com/office/drawing/2014/main" id="{39738B71-0505-4A40-A7A3-0336F3EA3ADC}"/>
                </a:ext>
              </a:extLst>
            </p:cNvPr>
            <p:cNvSpPr/>
            <p:nvPr/>
          </p:nvSpPr>
          <p:spPr>
            <a:xfrm>
              <a:off x="5363683" y="2642486"/>
              <a:ext cx="2466117" cy="1135222"/>
            </a:xfrm>
            <a:prstGeom prst="ellipse">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7" name="Graphic 26" descr="Open envelope">
              <a:extLst>
                <a:ext uri="{FF2B5EF4-FFF2-40B4-BE49-F238E27FC236}">
                  <a16:creationId xmlns:a16="http://schemas.microsoft.com/office/drawing/2014/main" id="{33C7E2F2-72D0-4F8B-9B39-D2DA5C713C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5531" y="2773833"/>
              <a:ext cx="800062" cy="800062"/>
            </a:xfrm>
            <a:prstGeom prst="rect">
              <a:avLst/>
            </a:prstGeom>
          </p:spPr>
        </p:pic>
        <p:sp>
          <p:nvSpPr>
            <p:cNvPr id="28" name="Rectangle 27">
              <a:extLst>
                <a:ext uri="{FF2B5EF4-FFF2-40B4-BE49-F238E27FC236}">
                  <a16:creationId xmlns:a16="http://schemas.microsoft.com/office/drawing/2014/main" id="{E8F3DEA2-1CBA-4310-80DD-68810180F41D}"/>
                </a:ext>
              </a:extLst>
            </p:cNvPr>
            <p:cNvSpPr/>
            <p:nvPr/>
          </p:nvSpPr>
          <p:spPr>
            <a:xfrm>
              <a:off x="5479982" y="2840765"/>
              <a:ext cx="1286766" cy="738664"/>
            </a:xfrm>
            <a:prstGeom prst="rect">
              <a:avLst/>
            </a:prstGeom>
          </p:spPr>
          <p:txBody>
            <a:bodyPr wrap="square">
              <a:spAutoFit/>
            </a:bodyPr>
            <a:lstStyle/>
            <a:p>
              <a:pPr algn="ctr"/>
              <a:r>
                <a:rPr lang="en-US" sz="1400" dirty="0"/>
                <a:t>Letter from educational provider</a:t>
              </a:r>
            </a:p>
          </p:txBody>
        </p:sp>
      </p:grpSp>
      <p:cxnSp>
        <p:nvCxnSpPr>
          <p:cNvPr id="33" name="Straight Arrow Connector 32">
            <a:extLst>
              <a:ext uri="{FF2B5EF4-FFF2-40B4-BE49-F238E27FC236}">
                <a16:creationId xmlns:a16="http://schemas.microsoft.com/office/drawing/2014/main" id="{22F90C07-66E9-4034-AA7A-7EF7AEDD1755}"/>
              </a:ext>
            </a:extLst>
          </p:cNvPr>
          <p:cNvCxnSpPr>
            <a:cxnSpLocks/>
          </p:cNvCxnSpPr>
          <p:nvPr/>
        </p:nvCxnSpPr>
        <p:spPr>
          <a:xfrm>
            <a:off x="4397828" y="5646086"/>
            <a:ext cx="6793391"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6FB418E5-D50F-4927-976A-78D7F3FD601A}"/>
              </a:ext>
            </a:extLst>
          </p:cNvPr>
          <p:cNvGrpSpPr/>
          <p:nvPr/>
        </p:nvGrpSpPr>
        <p:grpSpPr>
          <a:xfrm>
            <a:off x="5055981" y="5078475"/>
            <a:ext cx="2466117" cy="1135222"/>
            <a:chOff x="5363683" y="2642486"/>
            <a:chExt cx="2466117" cy="1135222"/>
          </a:xfrm>
        </p:grpSpPr>
        <p:sp>
          <p:nvSpPr>
            <p:cNvPr id="35" name="Oval 34">
              <a:extLst>
                <a:ext uri="{FF2B5EF4-FFF2-40B4-BE49-F238E27FC236}">
                  <a16:creationId xmlns:a16="http://schemas.microsoft.com/office/drawing/2014/main" id="{864C8059-3924-420B-9CFF-8A965BD0B377}"/>
                </a:ext>
              </a:extLst>
            </p:cNvPr>
            <p:cNvSpPr/>
            <p:nvPr/>
          </p:nvSpPr>
          <p:spPr>
            <a:xfrm>
              <a:off x="5363683" y="2642486"/>
              <a:ext cx="2466117" cy="1135222"/>
            </a:xfrm>
            <a:prstGeom prst="ellipse">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6" name="Graphic 35" descr="Document">
              <a:extLst>
                <a:ext uri="{FF2B5EF4-FFF2-40B4-BE49-F238E27FC236}">
                  <a16:creationId xmlns:a16="http://schemas.microsoft.com/office/drawing/2014/main" id="{2DA484CA-EDFF-4FB2-BA0C-EC0BB0A222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59140" y="2754936"/>
              <a:ext cx="852002" cy="852002"/>
            </a:xfrm>
            <a:prstGeom prst="rect">
              <a:avLst/>
            </a:prstGeom>
          </p:spPr>
        </p:pic>
        <p:sp>
          <p:nvSpPr>
            <p:cNvPr id="37" name="Rectangle 36">
              <a:extLst>
                <a:ext uri="{FF2B5EF4-FFF2-40B4-BE49-F238E27FC236}">
                  <a16:creationId xmlns:a16="http://schemas.microsoft.com/office/drawing/2014/main" id="{4ABE468B-F0E6-45C9-935C-288C6D907485}"/>
                </a:ext>
              </a:extLst>
            </p:cNvPr>
            <p:cNvSpPr/>
            <p:nvPr/>
          </p:nvSpPr>
          <p:spPr>
            <a:xfrm>
              <a:off x="5528395" y="2847139"/>
              <a:ext cx="1286766" cy="738664"/>
            </a:xfrm>
            <a:prstGeom prst="rect">
              <a:avLst/>
            </a:prstGeom>
          </p:spPr>
          <p:txBody>
            <a:bodyPr wrap="square">
              <a:spAutoFit/>
            </a:bodyPr>
            <a:lstStyle/>
            <a:p>
              <a:pPr algn="ctr"/>
              <a:r>
                <a:rPr lang="en-US" sz="1400" dirty="0"/>
                <a:t>School enrollment or registration</a:t>
              </a:r>
            </a:p>
          </p:txBody>
        </p:sp>
      </p:grpSp>
      <p:grpSp>
        <p:nvGrpSpPr>
          <p:cNvPr id="38" name="Group 37">
            <a:extLst>
              <a:ext uri="{FF2B5EF4-FFF2-40B4-BE49-F238E27FC236}">
                <a16:creationId xmlns:a16="http://schemas.microsoft.com/office/drawing/2014/main" id="{3FE3BD43-DB17-4BC6-AE8D-B5C3CD276976}"/>
              </a:ext>
            </a:extLst>
          </p:cNvPr>
          <p:cNvGrpSpPr/>
          <p:nvPr/>
        </p:nvGrpSpPr>
        <p:grpSpPr>
          <a:xfrm>
            <a:off x="7938251" y="5038443"/>
            <a:ext cx="2466117" cy="1135222"/>
            <a:chOff x="5371653" y="2622470"/>
            <a:chExt cx="2466117" cy="1135222"/>
          </a:xfrm>
        </p:grpSpPr>
        <p:sp>
          <p:nvSpPr>
            <p:cNvPr id="39" name="Oval 38">
              <a:extLst>
                <a:ext uri="{FF2B5EF4-FFF2-40B4-BE49-F238E27FC236}">
                  <a16:creationId xmlns:a16="http://schemas.microsoft.com/office/drawing/2014/main" id="{556DA3F0-6715-4117-97C5-0CEDA09C34EB}"/>
                </a:ext>
              </a:extLst>
            </p:cNvPr>
            <p:cNvSpPr/>
            <p:nvPr/>
          </p:nvSpPr>
          <p:spPr>
            <a:xfrm>
              <a:off x="5371653" y="2622470"/>
              <a:ext cx="2466117" cy="1135222"/>
            </a:xfrm>
            <a:prstGeom prst="ellipse">
              <a:avLst/>
            </a:prstGeom>
            <a:solidFill>
              <a:schemeClr val="bg1">
                <a:lumMod val="9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0" name="Graphic 39" descr="Daily calendar">
              <a:extLst>
                <a:ext uri="{FF2B5EF4-FFF2-40B4-BE49-F238E27FC236}">
                  <a16:creationId xmlns:a16="http://schemas.microsoft.com/office/drawing/2014/main" id="{1C6F4142-867C-456B-A488-522666E95E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35868" y="2754936"/>
              <a:ext cx="775274" cy="775274"/>
            </a:xfrm>
            <a:prstGeom prst="rect">
              <a:avLst/>
            </a:prstGeom>
          </p:spPr>
        </p:pic>
        <p:sp>
          <p:nvSpPr>
            <p:cNvPr id="41" name="Rectangle 40">
              <a:extLst>
                <a:ext uri="{FF2B5EF4-FFF2-40B4-BE49-F238E27FC236}">
                  <a16:creationId xmlns:a16="http://schemas.microsoft.com/office/drawing/2014/main" id="{BB15545C-AEA6-427A-AE46-5291BA9D7244}"/>
                </a:ext>
              </a:extLst>
            </p:cNvPr>
            <p:cNvSpPr/>
            <p:nvPr/>
          </p:nvSpPr>
          <p:spPr>
            <a:xfrm>
              <a:off x="5496224" y="3044927"/>
              <a:ext cx="1286766" cy="307777"/>
            </a:xfrm>
            <a:prstGeom prst="rect">
              <a:avLst/>
            </a:prstGeom>
          </p:spPr>
          <p:txBody>
            <a:bodyPr wrap="square">
              <a:spAutoFit/>
            </a:bodyPr>
            <a:lstStyle/>
            <a:p>
              <a:pPr algn="ctr"/>
              <a:r>
                <a:rPr lang="en-US" sz="1400" dirty="0"/>
                <a:t>Class schedule</a:t>
              </a:r>
            </a:p>
          </p:txBody>
        </p:sp>
      </p:grpSp>
      <p:cxnSp>
        <p:nvCxnSpPr>
          <p:cNvPr id="51" name="Straight Connector 50">
            <a:extLst>
              <a:ext uri="{FF2B5EF4-FFF2-40B4-BE49-F238E27FC236}">
                <a16:creationId xmlns:a16="http://schemas.microsoft.com/office/drawing/2014/main" id="{4E9CD046-0F3B-4E89-980F-14A499487242}"/>
              </a:ext>
            </a:extLst>
          </p:cNvPr>
          <p:cNvCxnSpPr/>
          <p:nvPr/>
        </p:nvCxnSpPr>
        <p:spPr>
          <a:xfrm>
            <a:off x="1169576" y="1963258"/>
            <a:ext cx="99749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a:extLst>
              <a:ext uri="{FF2B5EF4-FFF2-40B4-BE49-F238E27FC236}">
                <a16:creationId xmlns:a16="http://schemas.microsoft.com/office/drawing/2014/main" id="{A638305C-C613-42B0-BE4E-7B7793A562EC}"/>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67943289"/>
      </p:ext>
    </p:extLst>
  </p:cSld>
  <p:clrMapOvr>
    <a:masterClrMapping/>
  </p:clrMapOvr>
  <mc:AlternateContent xmlns:mc="http://schemas.openxmlformats.org/markup-compatibility/2006" xmlns:p14="http://schemas.microsoft.com/office/powerpoint/2010/main">
    <mc:Choice Requires="p14">
      <p:transition spd="slow" p14:dur="2000" advTm="17961"/>
    </mc:Choice>
    <mc:Fallback xmlns="">
      <p:transition spd="slow" advTm="179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4F82AD-E25E-4CF2-92AB-E6C5DFB1854B}"/>
              </a:ext>
            </a:extLst>
          </p:cNvPr>
          <p:cNvSpPr/>
          <p:nvPr/>
        </p:nvSpPr>
        <p:spPr>
          <a:xfrm>
            <a:off x="1168959" y="3281351"/>
            <a:ext cx="1925290" cy="1228197"/>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Secondary school diploma or HSE</a:t>
            </a:r>
          </a:p>
        </p:txBody>
      </p:sp>
      <p:cxnSp>
        <p:nvCxnSpPr>
          <p:cNvPr id="19" name="Straight Arrow Connector 18">
            <a:extLst>
              <a:ext uri="{FF2B5EF4-FFF2-40B4-BE49-F238E27FC236}">
                <a16:creationId xmlns:a16="http://schemas.microsoft.com/office/drawing/2014/main" id="{50852CC5-5D2E-42F2-A24D-DDF10288A49B}"/>
              </a:ext>
            </a:extLst>
          </p:cNvPr>
          <p:cNvCxnSpPr>
            <a:cxnSpLocks/>
            <a:stCxn id="18" idx="3"/>
          </p:cNvCxnSpPr>
          <p:nvPr/>
        </p:nvCxnSpPr>
        <p:spPr>
          <a:xfrm>
            <a:off x="3094249" y="3895450"/>
            <a:ext cx="8224147" cy="0"/>
          </a:xfrm>
          <a:prstGeom prst="straightConnector1">
            <a:avLst/>
          </a:prstGeom>
          <a:ln>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C2CCD7F-479F-45CC-A366-F738B38E3818}"/>
              </a:ext>
            </a:extLst>
          </p:cNvPr>
          <p:cNvSpPr/>
          <p:nvPr/>
        </p:nvSpPr>
        <p:spPr>
          <a:xfrm>
            <a:off x="1119756" y="491906"/>
            <a:ext cx="10071463" cy="69681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Diploma or Recognized Equivalent</a:t>
            </a:r>
          </a:p>
        </p:txBody>
      </p:sp>
      <p:sp>
        <p:nvSpPr>
          <p:cNvPr id="3" name="Rectangle 2">
            <a:extLst>
              <a:ext uri="{FF2B5EF4-FFF2-40B4-BE49-F238E27FC236}">
                <a16:creationId xmlns:a16="http://schemas.microsoft.com/office/drawing/2014/main" id="{71925AF5-CAF7-4681-BC4B-8EFCA592904B}"/>
              </a:ext>
            </a:extLst>
          </p:cNvPr>
          <p:cNvSpPr/>
          <p:nvPr/>
        </p:nvSpPr>
        <p:spPr>
          <a:xfrm>
            <a:off x="2179192" y="1263236"/>
            <a:ext cx="7697165" cy="769441"/>
          </a:xfrm>
          <a:prstGeom prst="rect">
            <a:avLst/>
          </a:prstGeom>
        </p:spPr>
        <p:txBody>
          <a:bodyPr wrap="square">
            <a:spAutoFit/>
          </a:bodyPr>
          <a:lstStyle/>
          <a:p>
            <a:pPr algn="ctr"/>
            <a:r>
              <a:rPr lang="en-US" sz="2200" b="1" dirty="0"/>
              <a:t>Attainment of a secondary school diploma or recognized equivalent</a:t>
            </a:r>
          </a:p>
        </p:txBody>
      </p:sp>
      <p:grpSp>
        <p:nvGrpSpPr>
          <p:cNvPr id="17" name="Group 16">
            <a:extLst>
              <a:ext uri="{FF2B5EF4-FFF2-40B4-BE49-F238E27FC236}">
                <a16:creationId xmlns:a16="http://schemas.microsoft.com/office/drawing/2014/main" id="{16880E54-E374-4029-B4D8-CA5C55A88F13}"/>
              </a:ext>
            </a:extLst>
          </p:cNvPr>
          <p:cNvGrpSpPr/>
          <p:nvPr/>
        </p:nvGrpSpPr>
        <p:grpSpPr>
          <a:xfrm>
            <a:off x="3471212" y="3213466"/>
            <a:ext cx="2265680" cy="1361440"/>
            <a:chOff x="1757680" y="3180080"/>
            <a:chExt cx="2265680" cy="1361440"/>
          </a:xfrm>
        </p:grpSpPr>
        <p:sp>
          <p:nvSpPr>
            <p:cNvPr id="6" name="Oval 5">
              <a:extLst>
                <a:ext uri="{FF2B5EF4-FFF2-40B4-BE49-F238E27FC236}">
                  <a16:creationId xmlns:a16="http://schemas.microsoft.com/office/drawing/2014/main" id="{B9C14600-2717-44AB-9344-C8ADF0B2E8FD}"/>
                </a:ext>
              </a:extLst>
            </p:cNvPr>
            <p:cNvSpPr/>
            <p:nvPr/>
          </p:nvSpPr>
          <p:spPr>
            <a:xfrm>
              <a:off x="1757680" y="3180080"/>
              <a:ext cx="2265680" cy="1361440"/>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pic>
          <p:nvPicPr>
            <p:cNvPr id="7" name="Graphic 6" descr="Diploma roll">
              <a:extLst>
                <a:ext uri="{FF2B5EF4-FFF2-40B4-BE49-F238E27FC236}">
                  <a16:creationId xmlns:a16="http://schemas.microsoft.com/office/drawing/2014/main" id="{5978C933-5CDC-411B-93C2-77F21F512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9043" y="3410525"/>
              <a:ext cx="914400" cy="914400"/>
            </a:xfrm>
            <a:prstGeom prst="rect">
              <a:avLst/>
            </a:prstGeom>
          </p:spPr>
        </p:pic>
        <p:sp>
          <p:nvSpPr>
            <p:cNvPr id="12" name="Rectangle 11">
              <a:extLst>
                <a:ext uri="{FF2B5EF4-FFF2-40B4-BE49-F238E27FC236}">
                  <a16:creationId xmlns:a16="http://schemas.microsoft.com/office/drawing/2014/main" id="{05BEBD03-9C1E-472A-880C-DEC726A0A0F3}"/>
                </a:ext>
              </a:extLst>
            </p:cNvPr>
            <p:cNvSpPr/>
            <p:nvPr/>
          </p:nvSpPr>
          <p:spPr>
            <a:xfrm>
              <a:off x="2033044" y="3440727"/>
              <a:ext cx="910567" cy="830997"/>
            </a:xfrm>
            <a:prstGeom prst="rect">
              <a:avLst/>
            </a:prstGeom>
          </p:spPr>
          <p:txBody>
            <a:bodyPr wrap="square">
              <a:spAutoFit/>
            </a:bodyPr>
            <a:lstStyle/>
            <a:p>
              <a:pPr algn="ctr"/>
              <a:r>
                <a:rPr lang="en-US" sz="1600" dirty="0"/>
                <a:t>High school diploma</a:t>
              </a:r>
            </a:p>
          </p:txBody>
        </p:sp>
      </p:grpSp>
      <p:grpSp>
        <p:nvGrpSpPr>
          <p:cNvPr id="16" name="Group 15">
            <a:extLst>
              <a:ext uri="{FF2B5EF4-FFF2-40B4-BE49-F238E27FC236}">
                <a16:creationId xmlns:a16="http://schemas.microsoft.com/office/drawing/2014/main" id="{F5851116-E4C6-48B2-AFC7-F3DAA24C8B42}"/>
              </a:ext>
            </a:extLst>
          </p:cNvPr>
          <p:cNvGrpSpPr/>
          <p:nvPr/>
        </p:nvGrpSpPr>
        <p:grpSpPr>
          <a:xfrm>
            <a:off x="6004560" y="3190240"/>
            <a:ext cx="2265680" cy="1361440"/>
            <a:chOff x="4602480" y="3180080"/>
            <a:chExt cx="2265680" cy="1361440"/>
          </a:xfrm>
        </p:grpSpPr>
        <p:sp>
          <p:nvSpPr>
            <p:cNvPr id="8" name="Oval 7">
              <a:extLst>
                <a:ext uri="{FF2B5EF4-FFF2-40B4-BE49-F238E27FC236}">
                  <a16:creationId xmlns:a16="http://schemas.microsoft.com/office/drawing/2014/main" id="{47BA68CF-A900-44E0-BFB9-28085FB7A06C}"/>
                </a:ext>
              </a:extLst>
            </p:cNvPr>
            <p:cNvSpPr/>
            <p:nvPr/>
          </p:nvSpPr>
          <p:spPr>
            <a:xfrm>
              <a:off x="4602480" y="3180080"/>
              <a:ext cx="2265680" cy="1361440"/>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9" name="Graphic 8" descr="List">
              <a:extLst>
                <a:ext uri="{FF2B5EF4-FFF2-40B4-BE49-F238E27FC236}">
                  <a16:creationId xmlns:a16="http://schemas.microsoft.com/office/drawing/2014/main" id="{E0372B7F-6079-4D2A-B829-D9CFE65EF1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9915" y="3410525"/>
              <a:ext cx="914400" cy="914400"/>
            </a:xfrm>
            <a:prstGeom prst="rect">
              <a:avLst/>
            </a:prstGeom>
          </p:spPr>
        </p:pic>
        <p:sp>
          <p:nvSpPr>
            <p:cNvPr id="13" name="Rectangle 12">
              <a:extLst>
                <a:ext uri="{FF2B5EF4-FFF2-40B4-BE49-F238E27FC236}">
                  <a16:creationId xmlns:a16="http://schemas.microsoft.com/office/drawing/2014/main" id="{6D1ACB7A-B608-416E-AB1A-D0C87C69B33C}"/>
                </a:ext>
              </a:extLst>
            </p:cNvPr>
            <p:cNvSpPr/>
            <p:nvPr/>
          </p:nvSpPr>
          <p:spPr>
            <a:xfrm>
              <a:off x="4762150" y="3445846"/>
              <a:ext cx="1189821" cy="830997"/>
            </a:xfrm>
            <a:prstGeom prst="rect">
              <a:avLst/>
            </a:prstGeom>
          </p:spPr>
          <p:txBody>
            <a:bodyPr wrap="square">
              <a:spAutoFit/>
            </a:bodyPr>
            <a:lstStyle/>
            <a:p>
              <a:pPr algn="ctr"/>
              <a:r>
                <a:rPr lang="en-US" sz="1600" dirty="0"/>
                <a:t>Official secondary transcript </a:t>
              </a:r>
            </a:p>
          </p:txBody>
        </p:sp>
      </p:grpSp>
      <p:grpSp>
        <p:nvGrpSpPr>
          <p:cNvPr id="15" name="Group 14">
            <a:extLst>
              <a:ext uri="{FF2B5EF4-FFF2-40B4-BE49-F238E27FC236}">
                <a16:creationId xmlns:a16="http://schemas.microsoft.com/office/drawing/2014/main" id="{1F31632D-D317-4A2B-A59B-EBE29C12F11C}"/>
              </a:ext>
            </a:extLst>
          </p:cNvPr>
          <p:cNvGrpSpPr/>
          <p:nvPr/>
        </p:nvGrpSpPr>
        <p:grpSpPr>
          <a:xfrm>
            <a:off x="8563193" y="3180080"/>
            <a:ext cx="2295543" cy="1361440"/>
            <a:chOff x="8034873" y="3180080"/>
            <a:chExt cx="2295543" cy="1361440"/>
          </a:xfrm>
        </p:grpSpPr>
        <p:sp>
          <p:nvSpPr>
            <p:cNvPr id="10" name="Oval 9">
              <a:extLst>
                <a:ext uri="{FF2B5EF4-FFF2-40B4-BE49-F238E27FC236}">
                  <a16:creationId xmlns:a16="http://schemas.microsoft.com/office/drawing/2014/main" id="{B1522AE9-E2F7-4AE6-AF9D-EDBEC055A0E4}"/>
                </a:ext>
              </a:extLst>
            </p:cNvPr>
            <p:cNvSpPr/>
            <p:nvPr/>
          </p:nvSpPr>
          <p:spPr>
            <a:xfrm>
              <a:off x="8064735" y="3180080"/>
              <a:ext cx="2265681" cy="1361440"/>
            </a:xfrm>
            <a:prstGeom prst="ellipse">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pic>
          <p:nvPicPr>
            <p:cNvPr id="11" name="Graphic 10" descr="Diploma">
              <a:extLst>
                <a:ext uri="{FF2B5EF4-FFF2-40B4-BE49-F238E27FC236}">
                  <a16:creationId xmlns:a16="http://schemas.microsoft.com/office/drawing/2014/main" id="{47594ADF-8B93-4878-BA93-8731AE26DE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13365" y="3499294"/>
              <a:ext cx="743332" cy="743332"/>
            </a:xfrm>
            <a:prstGeom prst="rect">
              <a:avLst/>
            </a:prstGeom>
          </p:spPr>
        </p:pic>
        <p:sp>
          <p:nvSpPr>
            <p:cNvPr id="14" name="Rectangle 13">
              <a:extLst>
                <a:ext uri="{FF2B5EF4-FFF2-40B4-BE49-F238E27FC236}">
                  <a16:creationId xmlns:a16="http://schemas.microsoft.com/office/drawing/2014/main" id="{9183E55E-6813-4426-82A5-CB4006B51B31}"/>
                </a:ext>
              </a:extLst>
            </p:cNvPr>
            <p:cNvSpPr/>
            <p:nvPr/>
          </p:nvSpPr>
          <p:spPr>
            <a:xfrm>
              <a:off x="8034873" y="3478688"/>
              <a:ext cx="1696745" cy="830997"/>
            </a:xfrm>
            <a:prstGeom prst="rect">
              <a:avLst/>
            </a:prstGeom>
          </p:spPr>
          <p:txBody>
            <a:bodyPr wrap="square">
              <a:spAutoFit/>
            </a:bodyPr>
            <a:lstStyle/>
            <a:p>
              <a:pPr algn="ctr"/>
              <a:r>
                <a:rPr lang="en-US" sz="1600" dirty="0"/>
                <a:t>Passing scores </a:t>
              </a:r>
            </a:p>
            <a:p>
              <a:pPr algn="ctr"/>
              <a:r>
                <a:rPr lang="en-US" sz="1600" dirty="0"/>
                <a:t>on all HSE sections</a:t>
              </a:r>
            </a:p>
          </p:txBody>
        </p:sp>
      </p:grpSp>
      <p:sp>
        <p:nvSpPr>
          <p:cNvPr id="21" name="TextBox 20">
            <a:extLst>
              <a:ext uri="{FF2B5EF4-FFF2-40B4-BE49-F238E27FC236}">
                <a16:creationId xmlns:a16="http://schemas.microsoft.com/office/drawing/2014/main" id="{C3386DF2-862B-411F-95D6-A2E971D13FA2}"/>
              </a:ext>
            </a:extLst>
          </p:cNvPr>
          <p:cNvSpPr txBox="1"/>
          <p:nvPr/>
        </p:nvSpPr>
        <p:spPr>
          <a:xfrm>
            <a:off x="1616655" y="2675896"/>
            <a:ext cx="1029897" cy="369332"/>
          </a:xfrm>
          <a:prstGeom prst="rect">
            <a:avLst/>
          </a:prstGeom>
          <a:noFill/>
        </p:spPr>
        <p:txBody>
          <a:bodyPr wrap="none" rtlCol="0">
            <a:spAutoFit/>
          </a:bodyPr>
          <a:lstStyle/>
          <a:p>
            <a:r>
              <a:rPr lang="en-US" b="1" dirty="0"/>
              <a:t>Evidence</a:t>
            </a:r>
          </a:p>
        </p:txBody>
      </p:sp>
      <p:sp>
        <p:nvSpPr>
          <p:cNvPr id="22" name="TextBox 21">
            <a:extLst>
              <a:ext uri="{FF2B5EF4-FFF2-40B4-BE49-F238E27FC236}">
                <a16:creationId xmlns:a16="http://schemas.microsoft.com/office/drawing/2014/main" id="{4A09B230-CC14-4849-BAB1-0AE039523F46}"/>
              </a:ext>
            </a:extLst>
          </p:cNvPr>
          <p:cNvSpPr txBox="1"/>
          <p:nvPr/>
        </p:nvSpPr>
        <p:spPr>
          <a:xfrm>
            <a:off x="6164230" y="2637119"/>
            <a:ext cx="1670586" cy="369332"/>
          </a:xfrm>
          <a:prstGeom prst="rect">
            <a:avLst/>
          </a:prstGeom>
          <a:noFill/>
        </p:spPr>
        <p:txBody>
          <a:bodyPr wrap="none" rtlCol="0">
            <a:spAutoFit/>
          </a:bodyPr>
          <a:lstStyle/>
          <a:p>
            <a:r>
              <a:rPr lang="en-US" b="1" dirty="0"/>
              <a:t>Documentation</a:t>
            </a:r>
          </a:p>
        </p:txBody>
      </p:sp>
      <p:cxnSp>
        <p:nvCxnSpPr>
          <p:cNvPr id="23" name="Straight Connector 22">
            <a:extLst>
              <a:ext uri="{FF2B5EF4-FFF2-40B4-BE49-F238E27FC236}">
                <a16:creationId xmlns:a16="http://schemas.microsoft.com/office/drawing/2014/main" id="{F0AE1EE4-AB3F-4EC4-A858-A769AC931EA0}"/>
              </a:ext>
            </a:extLst>
          </p:cNvPr>
          <p:cNvCxnSpPr/>
          <p:nvPr/>
        </p:nvCxnSpPr>
        <p:spPr>
          <a:xfrm>
            <a:off x="1168005" y="2196938"/>
            <a:ext cx="997496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5E9BEA8D-6163-4E4D-9547-AB1A92BF63C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29649898"/>
      </p:ext>
    </p:extLst>
  </p:cSld>
  <p:clrMapOvr>
    <a:masterClrMapping/>
  </p:clrMapOvr>
  <mc:AlternateContent xmlns:mc="http://schemas.openxmlformats.org/markup-compatibility/2006" xmlns:p14="http://schemas.microsoft.com/office/powerpoint/2010/main">
    <mc:Choice Requires="p14">
      <p:transition spd="slow" p14:dur="2000" advTm="11108"/>
    </mc:Choice>
    <mc:Fallback xmlns="">
      <p:transition spd="slow" advTm="11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C447178DCBB64C90E9731A3AD42726" ma:contentTypeVersion="3" ma:contentTypeDescription="Create a new document." ma:contentTypeScope="" ma:versionID="fa0af2e90be13a84afa7c41a0fb26713">
  <xsd:schema xmlns:xsd="http://www.w3.org/2001/XMLSchema" xmlns:xs="http://www.w3.org/2001/XMLSchema" xmlns:p="http://schemas.microsoft.com/office/2006/metadata/properties" xmlns:ns2="bf629071-1517-464d-966c-6ad8b0b5e6ae" targetNamespace="http://schemas.microsoft.com/office/2006/metadata/properties" ma:root="true" ma:fieldsID="f4cde8ca4d7dcd9edeb39269c7a9b9bb" ns2:_="">
    <xsd:import namespace="bf629071-1517-464d-966c-6ad8b0b5e6a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29071-1517-464d-966c-6ad8b0b5e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8A0E6A-351C-4B75-9065-BB2B21576912}">
  <ds:schemaRefs>
    <ds:schemaRef ds:uri="http://schemas.microsoft.com/sharepoint/v3/contenttype/forms"/>
  </ds:schemaRefs>
</ds:datastoreItem>
</file>

<file path=customXml/itemProps2.xml><?xml version="1.0" encoding="utf-8"?>
<ds:datastoreItem xmlns:ds="http://schemas.openxmlformats.org/officeDocument/2006/customXml" ds:itemID="{78008851-A6A0-4420-9B62-DD8DBFC8C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29071-1517-464d-966c-6ad8b0b5e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01A49-7655-4920-9B6A-7232CBA31411}">
  <ds:schemaRefs>
    <ds:schemaRef ds:uri="http://purl.org/dc/elements/1.1/"/>
    <ds:schemaRef ds:uri="http://schemas.microsoft.com/office/2006/metadata/properties"/>
    <ds:schemaRef ds:uri="90f0a014-b5a8-42b6-97fd-2eda6097c3a7"/>
    <ds:schemaRef ds:uri="http://purl.org/dc/terms/"/>
    <ds:schemaRef ds:uri="5fc2c4dc-e240-403f-bafc-ccfdc66f766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34318</TotalTime>
  <Words>2215</Words>
  <Application>Microsoft Office PowerPoint</Application>
  <PresentationFormat>Widescreen</PresentationFormat>
  <Paragraphs>198</Paragraphs>
  <Slides>21</Slides>
  <Notes>21</Notes>
  <HiddenSlides>0</HiddenSlides>
  <MMClips>21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Retrospect</vt:lpstr>
      <vt:lpstr>Measurable Skill Gain</vt:lpstr>
      <vt:lpstr>WIOA Title I Training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vector>
  </TitlesOfParts>
  <Company>SCCM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Sabrina</dc:creator>
  <cp:lastModifiedBy>Singer Quast, Sarah (DOL)</cp:lastModifiedBy>
  <cp:revision>337</cp:revision>
  <cp:lastPrinted>2021-02-08T18:35:37Z</cp:lastPrinted>
  <dcterms:created xsi:type="dcterms:W3CDTF">2021-02-02T16:31:06Z</dcterms:created>
  <dcterms:modified xsi:type="dcterms:W3CDTF">2021-05-11T00:58:20Z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0x0101008AC447178DCBB64C90E9731A3AD42726</vt:lpwstr>
  </property>
</Properties>
</file>